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4"/>
  </p:notesMasterIdLst>
  <p:sldIdLst>
    <p:sldId id="342" r:id="rId2"/>
    <p:sldId id="361" r:id="rId3"/>
    <p:sldId id="362" r:id="rId4"/>
    <p:sldId id="372" r:id="rId5"/>
    <p:sldId id="296" r:id="rId6"/>
    <p:sldId id="288" r:id="rId7"/>
    <p:sldId id="300" r:id="rId8"/>
    <p:sldId id="302" r:id="rId9"/>
    <p:sldId id="303" r:id="rId10"/>
    <p:sldId id="301" r:id="rId11"/>
    <p:sldId id="304" r:id="rId12"/>
    <p:sldId id="271" r:id="rId13"/>
    <p:sldId id="306" r:id="rId14"/>
    <p:sldId id="307" r:id="rId15"/>
    <p:sldId id="311" r:id="rId16"/>
    <p:sldId id="312" r:id="rId17"/>
    <p:sldId id="314" r:id="rId18"/>
    <p:sldId id="318" r:id="rId19"/>
    <p:sldId id="323" r:id="rId20"/>
    <p:sldId id="381" r:id="rId21"/>
    <p:sldId id="320" r:id="rId22"/>
    <p:sldId id="327" r:id="rId23"/>
    <p:sldId id="326" r:id="rId24"/>
    <p:sldId id="328" r:id="rId25"/>
    <p:sldId id="330" r:id="rId26"/>
    <p:sldId id="360" r:id="rId27"/>
    <p:sldId id="388" r:id="rId28"/>
    <p:sldId id="363" r:id="rId29"/>
    <p:sldId id="364" r:id="rId30"/>
    <p:sldId id="336" r:id="rId31"/>
    <p:sldId id="339" r:id="rId32"/>
    <p:sldId id="340" r:id="rId33"/>
    <p:sldId id="341" r:id="rId34"/>
    <p:sldId id="334" r:id="rId35"/>
    <p:sldId id="379" r:id="rId36"/>
    <p:sldId id="345" r:id="rId37"/>
    <p:sldId id="348" r:id="rId38"/>
    <p:sldId id="351" r:id="rId39"/>
    <p:sldId id="349" r:id="rId40"/>
    <p:sldId id="354" r:id="rId41"/>
    <p:sldId id="356" r:id="rId42"/>
    <p:sldId id="353" r:id="rId43"/>
    <p:sldId id="355" r:id="rId44"/>
    <p:sldId id="276" r:id="rId45"/>
    <p:sldId id="357" r:id="rId46"/>
    <p:sldId id="382" r:id="rId47"/>
    <p:sldId id="383" r:id="rId48"/>
    <p:sldId id="368" r:id="rId49"/>
    <p:sldId id="384" r:id="rId50"/>
    <p:sldId id="386" r:id="rId51"/>
    <p:sldId id="369" r:id="rId52"/>
    <p:sldId id="370" r:id="rId5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A47"/>
    <a:srgbClr val="C8DCEA"/>
    <a:srgbClr val="AD403D"/>
    <a:srgbClr val="FA8272"/>
    <a:srgbClr val="88A945"/>
    <a:srgbClr val="FF9900"/>
    <a:srgbClr val="FFCC00"/>
    <a:srgbClr val="FFDC47"/>
    <a:srgbClr val="CCCC00"/>
    <a:srgbClr val="85A6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74" autoAdjust="0"/>
  </p:normalViewPr>
  <p:slideViewPr>
    <p:cSldViewPr>
      <p:cViewPr>
        <p:scale>
          <a:sx n="100" d="100"/>
          <a:sy n="100" d="100"/>
        </p:scale>
        <p:origin x="-29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0.55710490463046491"/>
          <c:y val="4.3650793650793794E-2"/>
          <c:w val="0.39258325865587806"/>
          <c:h val="0.9305546283275223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ash"/>
            </a:ln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высокий уровень преступности (нарушение общественного порядка)</c:v>
                </c:pt>
                <c:pt idx="1">
                  <c:v>недоступность государственных и муниципальных услуг в сфере медицинского обслуживания</c:v>
                </c:pt>
                <c:pt idx="2">
                  <c:v>недоступность государственных и муниципальных услуг в сфере дошкольного и школьного образования</c:v>
                </c:pt>
                <c:pt idx="3">
                  <c:v>большая отдаленность торговых точек</c:v>
                </c:pt>
                <c:pt idx="4">
                  <c:v>большая отдаленность аптек</c:v>
                </c:pt>
                <c:pt idx="5">
                  <c:v>большая отдаленность учреждений культуры</c:v>
                </c:pt>
                <c:pt idx="6">
                  <c:v>большая отдаленность мест проведения отдыха и досуга</c:v>
                </c:pt>
                <c:pt idx="7">
                  <c:v>большая отдаленность объектов для занятий физкультурой и спортом</c:v>
                </c:pt>
                <c:pt idx="8">
                  <c:v>плохая организация работы жилищно-коммунальных служб</c:v>
                </c:pt>
                <c:pt idx="9">
                  <c:v>плохая организация работы общественного транспорта</c:v>
                </c:pt>
                <c:pt idx="10">
                  <c:v>общая неблагоустроенность, недостаточность озеленения</c:v>
                </c:pt>
                <c:pt idx="11">
                  <c:v>состояние дорог, безопасность дорожного движения</c:v>
                </c:pt>
                <c:pt idx="12">
                  <c:v>вандализм в общественных местах и жилых домах</c:v>
                </c:pt>
                <c:pt idx="13">
                  <c:v>распространение наркотиков</c:v>
                </c:pt>
                <c:pt idx="14">
                  <c:v>распространение алкоголизма</c:v>
                </c:pt>
                <c:pt idx="15">
                  <c:v>загрязненность окружающей среды</c:v>
                </c:pt>
                <c:pt idx="16">
                  <c:v>другие проблемы</c:v>
                </c:pt>
              </c:strCache>
            </c:strRef>
          </c:cat>
          <c:val>
            <c:numRef>
              <c:f>Лист1!$B$2:$B$18</c:f>
              <c:numCache>
                <c:formatCode>###\ ###\ ###\ ###\ ###\ ##0.0</c:formatCode>
                <c:ptCount val="17"/>
                <c:pt idx="0">
                  <c:v>9.7166000000000015</c:v>
                </c:pt>
                <c:pt idx="1">
                  <c:v>16.830400000000001</c:v>
                </c:pt>
                <c:pt idx="2">
                  <c:v>16.3932</c:v>
                </c:pt>
                <c:pt idx="3">
                  <c:v>7.3618999999999986</c:v>
                </c:pt>
                <c:pt idx="4">
                  <c:v>27.226599999999934</c:v>
                </c:pt>
                <c:pt idx="5">
                  <c:v>22.546600000000002</c:v>
                </c:pt>
                <c:pt idx="6">
                  <c:v>31.773599999999938</c:v>
                </c:pt>
                <c:pt idx="7">
                  <c:v>27.933599999999938</c:v>
                </c:pt>
                <c:pt idx="8">
                  <c:v>35.363300000000002</c:v>
                </c:pt>
                <c:pt idx="9">
                  <c:v>19.753299999999989</c:v>
                </c:pt>
                <c:pt idx="10">
                  <c:v>16.798399999999923</c:v>
                </c:pt>
                <c:pt idx="11">
                  <c:v>64.4255</c:v>
                </c:pt>
                <c:pt idx="12">
                  <c:v>21.840199999999989</c:v>
                </c:pt>
                <c:pt idx="13">
                  <c:v>24.576599999999949</c:v>
                </c:pt>
                <c:pt idx="14">
                  <c:v>52.869900000000001</c:v>
                </c:pt>
                <c:pt idx="15">
                  <c:v>29.802199999999949</c:v>
                </c:pt>
                <c:pt idx="16">
                  <c:v>0.29790000000000078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Лист1!$A$2:$A$18</c:f>
              <c:strCache>
                <c:ptCount val="17"/>
                <c:pt idx="0">
                  <c:v>высокий уровень преступности (нарушение общественного порядка)</c:v>
                </c:pt>
                <c:pt idx="1">
                  <c:v>недоступность государственных и муниципальных услуг в сфере медицинского обслуживания</c:v>
                </c:pt>
                <c:pt idx="2">
                  <c:v>недоступность государственных и муниципальных услуг в сфере дошкольного и школьного образования</c:v>
                </c:pt>
                <c:pt idx="3">
                  <c:v>большая отдаленность торговых точек</c:v>
                </c:pt>
                <c:pt idx="4">
                  <c:v>большая отдаленность аптек</c:v>
                </c:pt>
                <c:pt idx="5">
                  <c:v>большая отдаленность учреждений культуры</c:v>
                </c:pt>
                <c:pt idx="6">
                  <c:v>большая отдаленность мест проведения отдыха и досуга</c:v>
                </c:pt>
                <c:pt idx="7">
                  <c:v>большая отдаленность объектов для занятий физкультурой и спортом</c:v>
                </c:pt>
                <c:pt idx="8">
                  <c:v>плохая организация работы жилищно-коммунальных служб</c:v>
                </c:pt>
                <c:pt idx="9">
                  <c:v>плохая организация работы общественного транспорта</c:v>
                </c:pt>
                <c:pt idx="10">
                  <c:v>общая неблагоустроенность, недостаточность озеленения</c:v>
                </c:pt>
                <c:pt idx="11">
                  <c:v>состояние дорог, безопасность дорожного движения</c:v>
                </c:pt>
                <c:pt idx="12">
                  <c:v>вандализм в общественных местах и жилых домах</c:v>
                </c:pt>
                <c:pt idx="13">
                  <c:v>распространение наркотиков</c:v>
                </c:pt>
                <c:pt idx="14">
                  <c:v>распространение алкоголизма</c:v>
                </c:pt>
                <c:pt idx="15">
                  <c:v>загрязненность окружающей среды</c:v>
                </c:pt>
                <c:pt idx="16">
                  <c:v>другие проблемы</c:v>
                </c:pt>
              </c:strCache>
            </c:strRef>
          </c:cat>
          <c:val>
            <c:numRef>
              <c:f>Лист1!$C$2:$C$18</c:f>
              <c:numCache>
                <c:formatCode>###\ ###\ ###\ ###\ ###\ ##0.0</c:formatCode>
                <c:ptCount val="17"/>
                <c:pt idx="0">
                  <c:v>8</c:v>
                </c:pt>
                <c:pt idx="1">
                  <c:v>22.3</c:v>
                </c:pt>
                <c:pt idx="2">
                  <c:v>18.899999999999999</c:v>
                </c:pt>
                <c:pt idx="3">
                  <c:v>7</c:v>
                </c:pt>
                <c:pt idx="4">
                  <c:v>18.899999999999999</c:v>
                </c:pt>
                <c:pt idx="5">
                  <c:v>14.9</c:v>
                </c:pt>
                <c:pt idx="6">
                  <c:v>16.8</c:v>
                </c:pt>
                <c:pt idx="7">
                  <c:v>19.899999999999999</c:v>
                </c:pt>
                <c:pt idx="8">
                  <c:v>38.1</c:v>
                </c:pt>
                <c:pt idx="9">
                  <c:v>18.600000000000001</c:v>
                </c:pt>
                <c:pt idx="10">
                  <c:v>19.3</c:v>
                </c:pt>
                <c:pt idx="11">
                  <c:v>57.7</c:v>
                </c:pt>
                <c:pt idx="12">
                  <c:v>11.5</c:v>
                </c:pt>
                <c:pt idx="13">
                  <c:v>9.6</c:v>
                </c:pt>
                <c:pt idx="14">
                  <c:v>43.5</c:v>
                </c:pt>
                <c:pt idx="15">
                  <c:v>34.200000000000003</c:v>
                </c:pt>
                <c:pt idx="16">
                  <c:v>6.3</c:v>
                </c:pt>
              </c:numCache>
            </c:numRef>
          </c:val>
        </c:ser>
        <c:gapWidth val="50"/>
        <c:axId val="116379008"/>
        <c:axId val="117351552"/>
      </c:barChart>
      <c:catAx>
        <c:axId val="116379008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 b="0" i="0" baseline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7351552"/>
        <c:crosses val="autoZero"/>
        <c:auto val="1"/>
        <c:lblAlgn val="ctr"/>
        <c:lblOffset val="100"/>
      </c:catAx>
      <c:valAx>
        <c:axId val="11735155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0"/>
        <c:tickLblPos val="nextTo"/>
        <c:crossAx val="11637900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6159804282884225"/>
          <c:y val="8.8002150408836563E-2"/>
          <c:w val="0.23743665836109726"/>
          <c:h val="0.13980563394357268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581959384101138"/>
          <c:y val="0.14732433096609149"/>
          <c:w val="0.74389592818809136"/>
          <c:h val="0.66584596018511344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испытывают стесненности 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86.428200000000004</c:v>
                </c:pt>
                <c:pt idx="1">
                  <c:v>82.824100000000001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испытывают определенную стесненность 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9.7105000000000015</c:v>
                </c:pt>
                <c:pt idx="1">
                  <c:v>10.6012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испытывают большую стесненность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3.7209429514011655E-2"/>
                  <c:y val="-0.14073975568558283"/>
                </c:manualLayout>
              </c:layout>
              <c:showVal val="1"/>
            </c:dLbl>
            <c:dLbl>
              <c:idx val="1"/>
              <c:layout>
                <c:manualLayout>
                  <c:x val="4.5478191628236513E-2"/>
                  <c:y val="-0.14073975568558281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3.8611999999999997</c:v>
                </c:pt>
                <c:pt idx="1">
                  <c:v>6.5744999999999996</c:v>
                </c:pt>
              </c:numCache>
            </c:numRef>
          </c:val>
        </c:ser>
        <c:overlap val="100"/>
        <c:axId val="145100160"/>
        <c:axId val="145114240"/>
      </c:barChart>
      <c:catAx>
        <c:axId val="145100160"/>
        <c:scaling>
          <c:orientation val="minMax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5114240"/>
        <c:crosses val="autoZero"/>
        <c:auto val="1"/>
        <c:lblAlgn val="ctr"/>
        <c:lblOffset val="100"/>
      </c:catAx>
      <c:valAx>
        <c:axId val="145114240"/>
        <c:scaling>
          <c:orientation val="minMax"/>
        </c:scaling>
        <c:delete val="1"/>
        <c:axPos val="b"/>
        <c:numFmt formatCode="0%" sourceLinked="1"/>
        <c:tickLblPos val="nextTo"/>
        <c:crossAx val="145100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581959384101127"/>
          <c:y val="8.1480911186390059E-2"/>
          <c:w val="0.74389592818809092"/>
          <c:h val="0.83703817762721988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испытывают стесненности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74.126799999999989</c:v>
                </c:pt>
                <c:pt idx="1">
                  <c:v>72.432699999999997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испытывают определенную стесненность 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16.741</c:v>
                </c:pt>
                <c:pt idx="1">
                  <c:v>18.9328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испытывают большую стесненность 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dLbls>
            <c:dLbl>
              <c:idx val="0"/>
              <c:layout>
                <c:manualLayout>
                  <c:x val="1.1878369764718007E-2"/>
                  <c:y val="-0.14073975568558283"/>
                </c:manualLayout>
              </c:layout>
              <c:showVal val="1"/>
            </c:dLbl>
            <c:dLbl>
              <c:idx val="1"/>
              <c:layout>
                <c:manualLayout>
                  <c:x val="1.2403143171337215E-2"/>
                  <c:y val="-0.14073975568558281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9.1319999999999997</c:v>
                </c:pt>
                <c:pt idx="1">
                  <c:v>8.6343999999999994</c:v>
                </c:pt>
              </c:numCache>
            </c:numRef>
          </c:val>
        </c:ser>
        <c:overlap val="100"/>
        <c:axId val="145296000"/>
        <c:axId val="145305984"/>
      </c:barChart>
      <c:catAx>
        <c:axId val="1452960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5305984"/>
        <c:crosses val="autoZero"/>
        <c:auto val="1"/>
        <c:lblAlgn val="ctr"/>
        <c:lblOffset val="100"/>
      </c:catAx>
      <c:valAx>
        <c:axId val="145305984"/>
        <c:scaling>
          <c:orientation val="minMax"/>
        </c:scaling>
        <c:delete val="1"/>
        <c:axPos val="b"/>
        <c:numFmt formatCode="0%" sourceLinked="1"/>
        <c:tickLblPos val="nextTo"/>
        <c:crossAx val="145296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16551777785422"/>
          <c:y val="2.5071049595812633E-2"/>
          <c:w val="0.8044027365894546"/>
          <c:h val="0.8617084852491873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недостаток тепла </c:v>
                </c:pt>
                <c:pt idx="1">
                  <c:v>избыток влажности, сырость </c:v>
                </c:pt>
                <c:pt idx="2">
                  <c:v>недостаток солнечного света </c:v>
                </c:pt>
                <c:pt idx="3">
                  <c:v>проблемы из-за плохой шумоизоляции </c:v>
                </c:pt>
                <c:pt idx="4">
                  <c:v>другие проблемы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4.6856999999999998</c:v>
                </c:pt>
                <c:pt idx="1">
                  <c:v>9.061300000000001</c:v>
                </c:pt>
                <c:pt idx="2">
                  <c:v>4.6038999999999985</c:v>
                </c:pt>
                <c:pt idx="3">
                  <c:v>1.6791</c:v>
                </c:pt>
                <c:pt idx="4">
                  <c:v>3.4927999999999977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недостаток тепла </c:v>
                </c:pt>
                <c:pt idx="1">
                  <c:v>избыток влажности, сырость </c:v>
                </c:pt>
                <c:pt idx="2">
                  <c:v>недостаток солнечного света </c:v>
                </c:pt>
                <c:pt idx="3">
                  <c:v>проблемы из-за плохой шумоизоляции </c:v>
                </c:pt>
                <c:pt idx="4">
                  <c:v>другие проблемы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10.040000000000001</c:v>
                </c:pt>
                <c:pt idx="1">
                  <c:v>10.2356</c:v>
                </c:pt>
                <c:pt idx="2">
                  <c:v>5.2553000000000001</c:v>
                </c:pt>
                <c:pt idx="3">
                  <c:v>7.3410000000000002</c:v>
                </c:pt>
                <c:pt idx="4">
                  <c:v>0.14910000000000001</c:v>
                </c:pt>
              </c:numCache>
            </c:numRef>
          </c:val>
        </c:ser>
        <c:axId val="144949248"/>
        <c:axId val="144950784"/>
      </c:barChart>
      <c:catAx>
        <c:axId val="144949248"/>
        <c:scaling>
          <c:orientation val="minMax"/>
        </c:scaling>
        <c:axPos val="l"/>
        <c:tickLblPos val="none"/>
        <c:txPr>
          <a:bodyPr anchor="ctr" anchorCtr="0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4950784"/>
        <c:crosses val="autoZero"/>
        <c:auto val="1"/>
        <c:lblAlgn val="ctr"/>
        <c:lblOffset val="100"/>
      </c:catAx>
      <c:valAx>
        <c:axId val="144950784"/>
        <c:scaling>
          <c:orientation val="minMax"/>
          <c:max val="40"/>
        </c:scaling>
        <c:axPos val="b"/>
        <c:numFmt formatCode="0.0" sourceLinked="1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494924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4321295037916471"/>
          <c:y val="2.6487195997820907E-2"/>
          <c:w val="0.28161933853541621"/>
          <c:h val="0.201938828923067"/>
        </c:manualLayout>
      </c:layout>
      <c:txPr>
        <a:bodyPr/>
        <a:lstStyle/>
        <a:p>
          <a:pPr>
            <a:defRPr sz="14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661783553661844E-2"/>
          <c:y val="1.3852716895915223E-2"/>
          <c:w val="0.48163715116877293"/>
          <c:h val="0.8714564222977112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недостаток тепла </c:v>
                </c:pt>
                <c:pt idx="1">
                  <c:v>избыток влажности, сырость </c:v>
                </c:pt>
                <c:pt idx="2">
                  <c:v>недостаток солнечного света </c:v>
                </c:pt>
                <c:pt idx="3">
                  <c:v>проблемы из-за плохой шумоизоляции </c:v>
                </c:pt>
                <c:pt idx="4">
                  <c:v>другие проблемы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25.972399999999769</c:v>
                </c:pt>
                <c:pt idx="1">
                  <c:v>20.010100000000001</c:v>
                </c:pt>
                <c:pt idx="2">
                  <c:v>15.677900000000001</c:v>
                </c:pt>
                <c:pt idx="3">
                  <c:v>34.238900000000321</c:v>
                </c:pt>
                <c:pt idx="4">
                  <c:v>11.604700000000001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недостаток тепла </c:v>
                </c:pt>
                <c:pt idx="1">
                  <c:v>избыток влажности, сырость </c:v>
                </c:pt>
                <c:pt idx="2">
                  <c:v>недостаток солнечного света </c:v>
                </c:pt>
                <c:pt idx="3">
                  <c:v>проблемы из-за плохой шумоизоляции </c:v>
                </c:pt>
                <c:pt idx="4">
                  <c:v>другие проблемы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9.3320000000000007</c:v>
                </c:pt>
                <c:pt idx="1">
                  <c:v>8.5683000000000025</c:v>
                </c:pt>
                <c:pt idx="2">
                  <c:v>4.7269999999999985</c:v>
                </c:pt>
                <c:pt idx="3">
                  <c:v>24.177600000000005</c:v>
                </c:pt>
                <c:pt idx="4">
                  <c:v>0.90510000000000002</c:v>
                </c:pt>
              </c:numCache>
            </c:numRef>
          </c:val>
        </c:ser>
        <c:axId val="145455360"/>
        <c:axId val="145465344"/>
      </c:barChart>
      <c:catAx>
        <c:axId val="145455360"/>
        <c:scaling>
          <c:orientation val="minMax"/>
        </c:scaling>
        <c:axPos val="r"/>
        <c:tickLblPos val="nextTo"/>
        <c:txPr>
          <a:bodyPr rot="0" vert="horz" anchor="ctr" anchorCtr="0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5465344"/>
        <c:crosses val="autoZero"/>
        <c:auto val="1"/>
        <c:lblAlgn val="ctr"/>
        <c:lblOffset val="100"/>
      </c:catAx>
      <c:valAx>
        <c:axId val="145465344"/>
        <c:scaling>
          <c:orientation val="maxMin"/>
          <c:max val="40"/>
        </c:scaling>
        <c:axPos val="b"/>
        <c:numFmt formatCode="0.0" sourceLinked="1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5455360"/>
        <c:crosses val="autoZero"/>
        <c:crossBetween val="between"/>
        <c:majorUnit val="2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9975969838647993E-2"/>
          <c:y val="6.8285158772835045E-2"/>
          <c:w val="0.91641096708567749"/>
          <c:h val="0.3630086384152848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жилищные условия в целом устраивают</c:v>
                </c:pt>
              </c:strCache>
            </c:strRef>
          </c:tx>
          <c:spPr>
            <a:solidFill>
              <a:srgbClr val="88A945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домохозяйства</c:v>
                </c:pt>
                <c:pt idx="1">
                  <c:v>Домохозяйства, 
проживающие в городских населенных пунктах</c:v>
                </c:pt>
                <c:pt idx="2">
                  <c:v>Домохозяйства, 
проживающие в сельских населенных пунктах</c:v>
                </c:pt>
                <c:pt idx="3">
                  <c:v>Домохозяйства 
с детьми</c:v>
                </c:pt>
                <c:pt idx="4">
                  <c:v>Домохозяйства 
без детей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60.0869</c:v>
                </c:pt>
                <c:pt idx="1">
                  <c:v>65.942700000000002</c:v>
                </c:pt>
                <c:pt idx="2">
                  <c:v>49.655800000000006</c:v>
                </c:pt>
                <c:pt idx="3">
                  <c:v>40.994300000000003</c:v>
                </c:pt>
                <c:pt idx="4">
                  <c:v>68.925799999999981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испытывают потребность в улучшении жилищных условий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домохозяйства</c:v>
                </c:pt>
                <c:pt idx="1">
                  <c:v>Домохозяйства, 
проживающие в городских населенных пунктах</c:v>
                </c:pt>
                <c:pt idx="2">
                  <c:v>Домохозяйства, 
проживающие в сельских населенных пунктах</c:v>
                </c:pt>
                <c:pt idx="3">
                  <c:v>Домохозяйства 
с детьми</c:v>
                </c:pt>
                <c:pt idx="4">
                  <c:v>Домохозяйства 
без детей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39.913000000000004</c:v>
                </c:pt>
                <c:pt idx="1">
                  <c:v>34.057199999999995</c:v>
                </c:pt>
                <c:pt idx="2">
                  <c:v>50.344099999999997</c:v>
                </c:pt>
                <c:pt idx="3">
                  <c:v>59.005600000000001</c:v>
                </c:pt>
                <c:pt idx="4">
                  <c:v>31.074100000000001</c:v>
                </c:pt>
              </c:numCache>
            </c:numRef>
          </c:val>
        </c:ser>
        <c:dLbls>
          <c:showVal val="1"/>
        </c:dLbls>
        <c:gapWidth val="62"/>
        <c:overlap val="100"/>
        <c:axId val="147287424"/>
        <c:axId val="147301504"/>
      </c:barChart>
      <c:catAx>
        <c:axId val="147287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7301504"/>
        <c:crosses val="autoZero"/>
        <c:auto val="1"/>
        <c:lblAlgn val="ctr"/>
        <c:lblOffset val="100"/>
      </c:catAx>
      <c:valAx>
        <c:axId val="147301504"/>
        <c:scaling>
          <c:orientation val="minMax"/>
        </c:scaling>
        <c:delete val="1"/>
        <c:axPos val="l"/>
        <c:numFmt formatCode="0%" sourceLinked="1"/>
        <c:tickLblPos val="none"/>
        <c:crossAx val="14728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6666200061591879E-2"/>
          <c:y val="0.63579266996215955"/>
          <c:w val="0.91351614920163116"/>
          <c:h val="0.12019986334776737"/>
        </c:manualLayout>
      </c:layout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5.1219995717322067E-2"/>
          <c:w val="0.41122934272676009"/>
          <c:h val="0.81788176933617762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тяжелая работа</c:v>
                </c:pt>
              </c:strCache>
            </c:strRef>
          </c:tx>
          <c:spPr>
            <a:solidFill>
              <a:srgbClr val="88A945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6.8680999999999965</c:v>
                </c:pt>
                <c:pt idx="1">
                  <c:v>7.1456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тяжелая работа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24.88659999999982</c:v>
                </c:pt>
                <c:pt idx="1">
                  <c:v>23.960199999999791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 средней тяжести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53.418800000000005</c:v>
                </c:pt>
                <c:pt idx="1">
                  <c:v>53.930100000000003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легкая работа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14.8263</c:v>
                </c:pt>
                <c:pt idx="1">
                  <c:v>14.963900000000002</c:v>
                </c:pt>
              </c:numCache>
            </c:numRef>
          </c:val>
        </c:ser>
        <c:dLbls>
          <c:showVal val="1"/>
        </c:dLbls>
        <c:gapWidth val="116"/>
        <c:overlap val="100"/>
        <c:axId val="159220864"/>
        <c:axId val="159222400"/>
      </c:barChart>
      <c:catAx>
        <c:axId val="159220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9222400"/>
        <c:crosses val="autoZero"/>
        <c:auto val="1"/>
        <c:lblAlgn val="ctr"/>
        <c:lblOffset val="100"/>
      </c:catAx>
      <c:valAx>
        <c:axId val="159222400"/>
        <c:scaling>
          <c:orientation val="minMax"/>
        </c:scaling>
        <c:axPos val="l"/>
        <c:numFmt formatCode="0%" sourceLinked="1"/>
        <c:tickLblPos val="none"/>
        <c:crossAx val="159220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934877929447301"/>
          <c:y val="0.18673753814496663"/>
          <c:w val="0.26140616105341064"/>
          <c:h val="0.42835045773958147"/>
        </c:manualLayout>
      </c:layout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3803976519167291"/>
          <c:y val="8.1350861686257547E-2"/>
          <c:w val="0.74569034853501603"/>
          <c:h val="0.77112181192083296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тяжелая работа</c:v>
                </c:pt>
              </c:strCache>
            </c:strRef>
          </c:tx>
          <c:spPr>
            <a:solidFill>
              <a:srgbClr val="88A945"/>
            </a:solidFill>
          </c:spPr>
          <c:dLbls>
            <c:dLbl>
              <c:idx val="0"/>
              <c:layout>
                <c:manualLayout>
                  <c:x val="0.13257910972700759"/>
                  <c:y val="-1.9085844304915431E-2"/>
                </c:manualLayout>
              </c:layout>
              <c:showVal val="1"/>
            </c:dLbl>
            <c:dLbl>
              <c:idx val="1"/>
              <c:layout>
                <c:manualLayout>
                  <c:x val="0.13257910972700759"/>
                  <c:y val="-8.9278518265892594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0.61370000000000513</c:v>
                </c:pt>
                <c:pt idx="1">
                  <c:v>2.9301999999999997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тяжелая работа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0.13257910972700759"/>
                  <c:y val="-7.1110613399031533E-2"/>
                </c:manualLayout>
              </c:layout>
              <c:showVal val="1"/>
            </c:dLbl>
            <c:dLbl>
              <c:idx val="1"/>
              <c:layout>
                <c:manualLayout>
                  <c:x val="0.13257910972700759"/>
                  <c:y val="-6.757077762705020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0.51470000000000005</c:v>
                </c:pt>
                <c:pt idx="1">
                  <c:v>3.9453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работа средней тяжести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57.108400000000003</c:v>
                </c:pt>
                <c:pt idx="1">
                  <c:v>53.137100000000011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легкая работа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41.763000000000012</c:v>
                </c:pt>
                <c:pt idx="1">
                  <c:v>39.987199999999994</c:v>
                </c:pt>
              </c:numCache>
            </c:numRef>
          </c:val>
        </c:ser>
        <c:dLbls>
          <c:showVal val="1"/>
        </c:dLbls>
        <c:gapWidth val="116"/>
        <c:overlap val="100"/>
        <c:axId val="159505024"/>
        <c:axId val="159396224"/>
      </c:barChart>
      <c:catAx>
        <c:axId val="159505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5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59396224"/>
        <c:crosses val="autoZero"/>
        <c:auto val="1"/>
        <c:lblAlgn val="ctr"/>
        <c:lblOffset val="100"/>
      </c:catAx>
      <c:valAx>
        <c:axId val="159396224"/>
        <c:scaling>
          <c:orientation val="minMax"/>
        </c:scaling>
        <c:axPos val="l"/>
        <c:numFmt formatCode="0%" sourceLinked="1"/>
        <c:tickLblPos val="none"/>
        <c:crossAx val="159505024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1314086540576642"/>
          <c:y val="0"/>
          <c:w val="0.40033974028066288"/>
          <c:h val="0.976205299918905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AD403D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женщины</c:v>
                </c:pt>
                <c:pt idx="1">
                  <c:v>мужчины</c:v>
                </c:pt>
                <c:pt idx="2">
                  <c:v>проживающие в сельских населенных пунктах</c:v>
                </c:pt>
                <c:pt idx="3">
                  <c:v>проживающие в городских населенных пунктах</c:v>
                </c:pt>
                <c:pt idx="4">
                  <c:v>все респонденты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31.808299999999889</c:v>
                </c:pt>
                <c:pt idx="1">
                  <c:v>28.473099999999889</c:v>
                </c:pt>
                <c:pt idx="2">
                  <c:v>27.471699999999839</c:v>
                </c:pt>
                <c:pt idx="3">
                  <c:v>31.340699999999831</c:v>
                </c:pt>
                <c:pt idx="4">
                  <c:v>30.061</c:v>
                </c:pt>
              </c:numCache>
            </c:numRef>
          </c:val>
        </c:ser>
        <c:gapWidth val="43"/>
        <c:axId val="160334592"/>
        <c:axId val="160336128"/>
      </c:barChart>
      <c:catAx>
        <c:axId val="160334592"/>
        <c:scaling>
          <c:orientation val="minMax"/>
        </c:scaling>
        <c:axPos val="l"/>
        <c:tickLblPos val="nextTo"/>
        <c:txPr>
          <a:bodyPr/>
          <a:lstStyle/>
          <a:p>
            <a:pPr>
              <a:defRPr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0336128"/>
        <c:crosses val="autoZero"/>
        <c:auto val="1"/>
        <c:lblAlgn val="ctr"/>
        <c:lblOffset val="100"/>
      </c:catAx>
      <c:valAx>
        <c:axId val="160336128"/>
        <c:scaling>
          <c:orientation val="minMax"/>
          <c:max val="40"/>
        </c:scaling>
        <c:axPos val="b"/>
        <c:numFmt formatCode="0.0" sourceLinked="1"/>
        <c:tickLblPos val="none"/>
        <c:crossAx val="160334592"/>
        <c:crosses val="autoZero"/>
        <c:crossBetween val="between"/>
        <c:majorUnit val="20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1314086540576642"/>
          <c:y val="0"/>
          <c:w val="0.40033974028066288"/>
          <c:h val="0.976205299918905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женщины</c:v>
                </c:pt>
                <c:pt idx="1">
                  <c:v>мужчины</c:v>
                </c:pt>
                <c:pt idx="2">
                  <c:v>проживающие в сельских населенных пунктах</c:v>
                </c:pt>
                <c:pt idx="3">
                  <c:v>проживающие в городских населенных пунктах</c:v>
                </c:pt>
                <c:pt idx="4">
                  <c:v>все респонденты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14.4991</c:v>
                </c:pt>
                <c:pt idx="1">
                  <c:v>28.221900000000005</c:v>
                </c:pt>
                <c:pt idx="2">
                  <c:v>20.071200000000001</c:v>
                </c:pt>
                <c:pt idx="3">
                  <c:v>22.487499999999805</c:v>
                </c:pt>
                <c:pt idx="4">
                  <c:v>21.688399999999824</c:v>
                </c:pt>
              </c:numCache>
            </c:numRef>
          </c:val>
        </c:ser>
        <c:gapWidth val="43"/>
        <c:axId val="160475392"/>
        <c:axId val="160485376"/>
      </c:barChart>
      <c:catAx>
        <c:axId val="160475392"/>
        <c:scaling>
          <c:orientation val="minMax"/>
        </c:scaling>
        <c:axPos val="l"/>
        <c:tickLblPos val="none"/>
        <c:txPr>
          <a:bodyPr/>
          <a:lstStyle/>
          <a:p>
            <a:pPr>
              <a:defRPr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0485376"/>
        <c:crosses val="autoZero"/>
        <c:auto val="1"/>
        <c:lblAlgn val="ctr"/>
        <c:lblOffset val="100"/>
      </c:catAx>
      <c:valAx>
        <c:axId val="160485376"/>
        <c:scaling>
          <c:orientation val="minMax"/>
        </c:scaling>
        <c:axPos val="b"/>
        <c:numFmt formatCode="0.0" sourceLinked="1"/>
        <c:tickLblPos val="none"/>
        <c:crossAx val="16047539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1314086540576642"/>
          <c:y val="0"/>
          <c:w val="0.40033974028066288"/>
          <c:h val="0.976205299918905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женщины</c:v>
                </c:pt>
                <c:pt idx="1">
                  <c:v>мужчины</c:v>
                </c:pt>
                <c:pt idx="2">
                  <c:v>проживающие в сельских населенных пунктах</c:v>
                </c:pt>
                <c:pt idx="3">
                  <c:v>проживающие в городских населенных пунктах</c:v>
                </c:pt>
                <c:pt idx="4">
                  <c:v>все респонденты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10.564400000000004</c:v>
                </c:pt>
                <c:pt idx="1">
                  <c:v>22.0153</c:v>
                </c:pt>
                <c:pt idx="2">
                  <c:v>21.3507</c:v>
                </c:pt>
                <c:pt idx="3">
                  <c:v>14.1976</c:v>
                </c:pt>
                <c:pt idx="4">
                  <c:v>16.563399999999824</c:v>
                </c:pt>
              </c:numCache>
            </c:numRef>
          </c:val>
        </c:ser>
        <c:gapWidth val="43"/>
        <c:axId val="160671616"/>
        <c:axId val="160673152"/>
      </c:barChart>
      <c:catAx>
        <c:axId val="160671616"/>
        <c:scaling>
          <c:orientation val="minMax"/>
        </c:scaling>
        <c:axPos val="l"/>
        <c:tickLblPos val="none"/>
        <c:txPr>
          <a:bodyPr/>
          <a:lstStyle/>
          <a:p>
            <a:pPr>
              <a:defRPr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0673152"/>
        <c:crosses val="autoZero"/>
        <c:auto val="1"/>
        <c:lblAlgn val="ctr"/>
        <c:lblOffset val="100"/>
      </c:catAx>
      <c:valAx>
        <c:axId val="160673152"/>
        <c:scaling>
          <c:orientation val="minMax"/>
        </c:scaling>
        <c:axPos val="b"/>
        <c:numFmt formatCode="0.0" sourceLinked="1"/>
        <c:tickLblPos val="none"/>
        <c:crossAx val="16067161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16551777785422"/>
          <c:y val="2.5071049595812619E-2"/>
          <c:w val="0.8044027365894546"/>
          <c:h val="0.8617084852491868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43,5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41,5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37,9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17,0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16,9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общественный городской (пригородный) транспорт - муниципальный</c:v>
                </c:pt>
                <c:pt idx="1">
                  <c:v>общественный городской (пригородный) транспорт - коммерческий</c:v>
                </c:pt>
                <c:pt idx="2">
                  <c:v>пригородный поезд</c:v>
                </c:pt>
                <c:pt idx="3">
                  <c:v>автомобиль, мотоцикл (в качестве водителя)</c:v>
                </c:pt>
                <c:pt idx="4">
                  <c:v>автомобиль, мотоцикл (в качестве пассажира)</c:v>
                </c:pt>
                <c:pt idx="5">
                  <c:v>такси (вкл. частный извоз)</c:v>
                </c:pt>
                <c:pt idx="6">
                  <c:v>автомобиль, предоставляемый работодателем</c:v>
                </c:pt>
                <c:pt idx="7">
                  <c:v>мопед, велосипед и др.</c:v>
                </c:pt>
              </c:strCache>
            </c:strRef>
          </c:cat>
          <c:val>
            <c:numRef>
              <c:f>Лист1!$B$2:$B$9</c:f>
              <c:numCache>
                <c:formatCode>###\ ###\ ###\ ###\ ###\ ##0.0</c:formatCode>
                <c:ptCount val="8"/>
                <c:pt idx="0">
                  <c:v>43.460600000000007</c:v>
                </c:pt>
                <c:pt idx="1">
                  <c:v>41.477699999999999</c:v>
                </c:pt>
                <c:pt idx="2">
                  <c:v>0.87430000000000063</c:v>
                </c:pt>
                <c:pt idx="3">
                  <c:v>37.884799999999998</c:v>
                </c:pt>
                <c:pt idx="4">
                  <c:v>16.99279999999969</c:v>
                </c:pt>
                <c:pt idx="5">
                  <c:v>16.857099999999999</c:v>
                </c:pt>
                <c:pt idx="6">
                  <c:v>1.4643999999999895</c:v>
                </c:pt>
                <c:pt idx="7">
                  <c:v>3.0741000000000001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41,7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36,2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18,9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11,2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1,1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3,4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общественный городской (пригородный) транспорт - муниципальный</c:v>
                </c:pt>
                <c:pt idx="1">
                  <c:v>общественный городской (пригородный) транспорт - коммерческий</c:v>
                </c:pt>
                <c:pt idx="2">
                  <c:v>пригородный поезд</c:v>
                </c:pt>
                <c:pt idx="3">
                  <c:v>автомобиль, мотоцикл (в качестве водителя)</c:v>
                </c:pt>
                <c:pt idx="4">
                  <c:v>автомобиль, мотоцикл (в качестве пассажира)</c:v>
                </c:pt>
                <c:pt idx="5">
                  <c:v>такси (вкл. частный извоз)</c:v>
                </c:pt>
                <c:pt idx="6">
                  <c:v>автомобиль, предоставляемый работодателем</c:v>
                </c:pt>
                <c:pt idx="7">
                  <c:v>мопед, велосипед и др.</c:v>
                </c:pt>
              </c:strCache>
            </c:strRef>
          </c:cat>
          <c:val>
            <c:numRef>
              <c:f>Лист1!$C$2:$C$9</c:f>
              <c:numCache>
                <c:formatCode>###\ ###\ ###\ ###\ ###\ ##0.0</c:formatCode>
                <c:ptCount val="8"/>
                <c:pt idx="0">
                  <c:v>41.650800000000004</c:v>
                </c:pt>
                <c:pt idx="1">
                  <c:v>28.684699999999989</c:v>
                </c:pt>
                <c:pt idx="2">
                  <c:v>2.280300000000024</c:v>
                </c:pt>
                <c:pt idx="3">
                  <c:v>36.221100000000163</c:v>
                </c:pt>
                <c:pt idx="4">
                  <c:v>18.852499999999889</c:v>
                </c:pt>
                <c:pt idx="5">
                  <c:v>11.227399999999999</c:v>
                </c:pt>
                <c:pt idx="6">
                  <c:v>1.1066</c:v>
                </c:pt>
                <c:pt idx="7">
                  <c:v>3.4005000000000001</c:v>
                </c:pt>
              </c:numCache>
            </c:numRef>
          </c:val>
        </c:ser>
        <c:axId val="125906944"/>
        <c:axId val="125908480"/>
      </c:barChart>
      <c:catAx>
        <c:axId val="125906944"/>
        <c:scaling>
          <c:orientation val="minMax"/>
        </c:scaling>
        <c:axPos val="l"/>
        <c:tickLblPos val="none"/>
        <c:txPr>
          <a:bodyPr anchor="ctr" anchorCtr="0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5908480"/>
        <c:crosses val="autoZero"/>
        <c:auto val="1"/>
        <c:lblAlgn val="ctr"/>
        <c:lblOffset val="100"/>
      </c:catAx>
      <c:valAx>
        <c:axId val="125908480"/>
        <c:scaling>
          <c:orientation val="minMax"/>
          <c:max val="70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5906944"/>
        <c:crosses val="autoZero"/>
        <c:crossBetween val="between"/>
        <c:majorUnit val="35"/>
      </c:valAx>
    </c:plotArea>
    <c:legend>
      <c:legendPos val="r"/>
      <c:layout>
        <c:manualLayout>
          <c:xMode val="edge"/>
          <c:yMode val="edge"/>
          <c:x val="0.39981274305495634"/>
          <c:y val="2.6487195997820893E-2"/>
          <c:w val="0.52501954585962529"/>
          <c:h val="0.12651853032322821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805664916885391E-2"/>
          <c:y val="6.4120568343042933E-5"/>
          <c:w val="0.71746008311461051"/>
          <c:h val="0.61275421321805834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совершенно безопасной</c:v>
                </c:pt>
              </c:strCache>
            </c:strRef>
          </c:tx>
          <c:spPr>
            <a:solidFill>
              <a:srgbClr val="88A945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21.877099999999999</c:v>
                </c:pt>
                <c:pt idx="1">
                  <c:v>26.08329999999982</c:v>
                </c:pt>
                <c:pt idx="2">
                  <c:v>13.366100000000024</c:v>
                </c:pt>
                <c:pt idx="3">
                  <c:v>13.540800000000001</c:v>
                </c:pt>
                <c:pt idx="4">
                  <c:v>31.05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достаточно безопасной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24.545599999999784</c:v>
                </c:pt>
                <c:pt idx="1">
                  <c:v>27.589699999999798</c:v>
                </c:pt>
                <c:pt idx="2">
                  <c:v>18.386099999999889</c:v>
                </c:pt>
                <c:pt idx="3">
                  <c:v>15.9617</c:v>
                </c:pt>
                <c:pt idx="4">
                  <c:v>33.991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опасной в некоторой мере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39.657799999999995</c:v>
                </c:pt>
                <c:pt idx="1">
                  <c:v>32.153800000000004</c:v>
                </c:pt>
                <c:pt idx="2">
                  <c:v>54.841499999999996</c:v>
                </c:pt>
                <c:pt idx="3">
                  <c:v>47.254300000000001</c:v>
                </c:pt>
                <c:pt idx="4">
                  <c:v>31.2988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опасной</c:v>
                </c:pt>
              </c:strCache>
            </c:strRef>
          </c:tx>
          <c:spPr>
            <a:solidFill>
              <a:srgbClr val="FF6A47"/>
            </a:solidFill>
          </c:spPr>
          <c:dLbls>
            <c:dLbl>
              <c:idx val="4"/>
              <c:layout>
                <c:manualLayout>
                  <c:x val="5.694444444444444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>
                  <c:v>13.9193</c:v>
                </c:pt>
                <c:pt idx="1">
                  <c:v>14.173</c:v>
                </c:pt>
                <c:pt idx="2">
                  <c:v>13.4062</c:v>
                </c:pt>
                <c:pt idx="3">
                  <c:v>23.242899999999889</c:v>
                </c:pt>
                <c:pt idx="4">
                  <c:v>3.6600999999999999</c:v>
                </c:pt>
              </c:numCache>
            </c:numRef>
          </c:val>
        </c:ser>
        <c:dLbls>
          <c:showVal val="1"/>
        </c:dLbls>
        <c:gapWidth val="116"/>
        <c:overlap val="100"/>
        <c:axId val="163535872"/>
        <c:axId val="163840768"/>
      </c:barChart>
      <c:catAx>
        <c:axId val="163535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3840768"/>
        <c:crosses val="autoZero"/>
        <c:auto val="1"/>
        <c:lblAlgn val="ctr"/>
        <c:lblOffset val="100"/>
      </c:catAx>
      <c:valAx>
        <c:axId val="163840768"/>
        <c:scaling>
          <c:orientation val="minMax"/>
        </c:scaling>
        <c:delete val="1"/>
        <c:axPos val="l"/>
        <c:numFmt formatCode="0%" sourceLinked="1"/>
        <c:tickLblPos val="none"/>
        <c:crossAx val="163535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19160104987727"/>
          <c:y val="0.17754844595807598"/>
          <c:w val="0.22647506561679789"/>
          <c:h val="0.40961063727823238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3805664916885391E-2"/>
          <c:y val="6.4120568343043786E-5"/>
          <c:w val="0.71746008311461051"/>
          <c:h val="0.612754213218058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совершенно безопасной</c:v>
                </c:pt>
              </c:strCache>
            </c:strRef>
          </c:tx>
          <c:spPr>
            <a:solidFill>
              <a:srgbClr val="88A945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24.305499999999846</c:v>
                </c:pt>
                <c:pt idx="1">
                  <c:v>25.740499999999809</c:v>
                </c:pt>
                <c:pt idx="2">
                  <c:v>21.44459999999982</c:v>
                </c:pt>
                <c:pt idx="3">
                  <c:v>9.9220000000000006</c:v>
                </c:pt>
                <c:pt idx="4">
                  <c:v>40.616700000000002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достаточно безопасной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28.0959</c:v>
                </c:pt>
                <c:pt idx="1">
                  <c:v>32.661200000000001</c:v>
                </c:pt>
                <c:pt idx="2">
                  <c:v>18.994</c:v>
                </c:pt>
                <c:pt idx="3">
                  <c:v>23.035599999999889</c:v>
                </c:pt>
                <c:pt idx="4">
                  <c:v>33.834399999999995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опасной в некоторой мере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33.086500000000001</c:v>
                </c:pt>
                <c:pt idx="1">
                  <c:v>24.876100000000001</c:v>
                </c:pt>
                <c:pt idx="2">
                  <c:v>49.455800000000004</c:v>
                </c:pt>
                <c:pt idx="3">
                  <c:v>43.725900000000344</c:v>
                </c:pt>
                <c:pt idx="4">
                  <c:v>21.0212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опасной</c:v>
                </c:pt>
              </c:strCache>
            </c:strRef>
          </c:tx>
          <c:spPr>
            <a:solidFill>
              <a:srgbClr val="FF6A47"/>
            </a:solidFill>
          </c:spPr>
          <c:dLbls>
            <c:dLbl>
              <c:idx val="2"/>
              <c:layout>
                <c:manualLayout>
                  <c:x val="-1.3888888888889007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5.694444444444444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Все респонденты</c:v>
                </c:pt>
                <c:pt idx="1">
                  <c:v>Проживающие 
в городских 
населенных
 пунктах</c:v>
                </c:pt>
                <c:pt idx="2">
                  <c:v>Проживающие 
в сельских 
населенных
пунктах</c:v>
                </c:pt>
                <c:pt idx="3">
                  <c:v>Мужчины</c:v>
                </c:pt>
                <c:pt idx="4">
                  <c:v>Женщины</c:v>
                </c:pt>
              </c:strCache>
            </c:strRef>
          </c:cat>
          <c:val>
            <c:numRef>
              <c:f>Лист1!$E$2:$E$6</c:f>
              <c:numCache>
                <c:formatCode>0.0</c:formatCode>
                <c:ptCount val="5"/>
                <c:pt idx="0">
                  <c:v>14.511900000000001</c:v>
                </c:pt>
                <c:pt idx="1">
                  <c:v>16.721999999999987</c:v>
                </c:pt>
                <c:pt idx="2">
                  <c:v>10.105400000000024</c:v>
                </c:pt>
                <c:pt idx="3">
                  <c:v>23.316199999999988</c:v>
                </c:pt>
                <c:pt idx="4">
                  <c:v>4.5275999999999845</c:v>
                </c:pt>
              </c:numCache>
            </c:numRef>
          </c:val>
        </c:ser>
        <c:dLbls>
          <c:showVal val="1"/>
        </c:dLbls>
        <c:gapWidth val="116"/>
        <c:overlap val="100"/>
        <c:axId val="164115968"/>
        <c:axId val="164117504"/>
      </c:barChart>
      <c:catAx>
        <c:axId val="164115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4117504"/>
        <c:crosses val="autoZero"/>
        <c:auto val="1"/>
        <c:lblAlgn val="ctr"/>
        <c:lblOffset val="100"/>
      </c:catAx>
      <c:valAx>
        <c:axId val="164117504"/>
        <c:scaling>
          <c:orientation val="minMax"/>
        </c:scaling>
        <c:delete val="1"/>
        <c:axPos val="l"/>
        <c:numFmt formatCode="0%" sourceLinked="1"/>
        <c:tickLblPos val="none"/>
        <c:crossAx val="16411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19160104987782"/>
          <c:y val="0.17754844595807603"/>
          <c:w val="0.22647506561679789"/>
          <c:h val="0.40961063727823238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3091193901837251"/>
          <c:y val="2.7764698696135747E-2"/>
          <c:w val="0.61813485947865165"/>
          <c:h val="0.8376846148200336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респонденты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заработок</c:v>
                </c:pt>
                <c:pt idx="1">
                  <c:v>надежность работы</c:v>
                </c:pt>
                <c:pt idx="2">
                  <c:v>выполняемые обязанности </c:v>
                </c:pt>
                <c:pt idx="3">
                  <c:v>режим работы</c:v>
                </c:pt>
                <c:pt idx="4">
                  <c:v>условия труда</c:v>
                </c:pt>
                <c:pt idx="5">
                  <c:v>расстояние до работы</c:v>
                </c:pt>
                <c:pt idx="6">
                  <c:v>профессиональная удовлетворенность</c:v>
                </c:pt>
                <c:pt idx="7">
                  <c:v>моральное удовлетворение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41.1</c:v>
                </c:pt>
                <c:pt idx="1">
                  <c:v>64.8</c:v>
                </c:pt>
                <c:pt idx="2">
                  <c:v>74.400000000000006</c:v>
                </c:pt>
                <c:pt idx="3">
                  <c:v>75.2</c:v>
                </c:pt>
                <c:pt idx="4">
                  <c:v>67.7</c:v>
                </c:pt>
                <c:pt idx="5">
                  <c:v>71.3</c:v>
                </c:pt>
                <c:pt idx="6">
                  <c:v>66.900000000000006</c:v>
                </c:pt>
                <c:pt idx="7">
                  <c:v>70.400000000000006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AD403D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заработок</c:v>
                </c:pt>
                <c:pt idx="1">
                  <c:v>надежность работы</c:v>
                </c:pt>
                <c:pt idx="2">
                  <c:v>выполняемые обязанности </c:v>
                </c:pt>
                <c:pt idx="3">
                  <c:v>режим работы</c:v>
                </c:pt>
                <c:pt idx="4">
                  <c:v>условия труда</c:v>
                </c:pt>
                <c:pt idx="5">
                  <c:v>расстояние до работы</c:v>
                </c:pt>
                <c:pt idx="6">
                  <c:v>профессиональная удовлетворенность</c:v>
                </c:pt>
                <c:pt idx="7">
                  <c:v>моральное удовлетворение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38.800000000000004</c:v>
                </c:pt>
                <c:pt idx="1">
                  <c:v>70.599999999999994</c:v>
                </c:pt>
                <c:pt idx="2">
                  <c:v>75.2</c:v>
                </c:pt>
                <c:pt idx="3">
                  <c:v>78.7</c:v>
                </c:pt>
                <c:pt idx="4">
                  <c:v>70.8</c:v>
                </c:pt>
                <c:pt idx="5">
                  <c:v>67.900000000000006</c:v>
                </c:pt>
                <c:pt idx="6">
                  <c:v>68.599999999999994</c:v>
                </c:pt>
                <c:pt idx="7">
                  <c:v>74.7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Мужчины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заработок</c:v>
                </c:pt>
                <c:pt idx="1">
                  <c:v>надежность работы</c:v>
                </c:pt>
                <c:pt idx="2">
                  <c:v>выполняемые обязанности </c:v>
                </c:pt>
                <c:pt idx="3">
                  <c:v>режим работы</c:v>
                </c:pt>
                <c:pt idx="4">
                  <c:v>условия труда</c:v>
                </c:pt>
                <c:pt idx="5">
                  <c:v>расстояние до работы</c:v>
                </c:pt>
                <c:pt idx="6">
                  <c:v>профессиональная удовлетворенность</c:v>
                </c:pt>
                <c:pt idx="7">
                  <c:v>моральное удовлетворение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43.285700000000013</c:v>
                </c:pt>
                <c:pt idx="1">
                  <c:v>59.587799999999994</c:v>
                </c:pt>
                <c:pt idx="2">
                  <c:v>73.642299999999992</c:v>
                </c:pt>
                <c:pt idx="3">
                  <c:v>72.055199999999999</c:v>
                </c:pt>
                <c:pt idx="4">
                  <c:v>64.944100000000375</c:v>
                </c:pt>
                <c:pt idx="5">
                  <c:v>74.430300000000003</c:v>
                </c:pt>
                <c:pt idx="6">
                  <c:v>65.491500000000343</c:v>
                </c:pt>
                <c:pt idx="7">
                  <c:v>66.543000000000006</c:v>
                </c:pt>
              </c:numCache>
            </c:numRef>
          </c:val>
        </c:ser>
        <c:gapWidth val="52"/>
        <c:axId val="164368768"/>
        <c:axId val="164370304"/>
      </c:barChart>
      <c:catAx>
        <c:axId val="164368768"/>
        <c:scaling>
          <c:orientation val="maxMin"/>
        </c:scaling>
        <c:axPos val="l"/>
        <c:tickLblPos val="nextTo"/>
        <c:txPr>
          <a:bodyPr anchor="ctr" anchorCtr="0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64370304"/>
        <c:crosses val="autoZero"/>
        <c:auto val="1"/>
        <c:lblAlgn val="ctr"/>
        <c:lblOffset val="100"/>
      </c:catAx>
      <c:valAx>
        <c:axId val="164370304"/>
        <c:scaling>
          <c:orientation val="minMax"/>
          <c:max val="100"/>
        </c:scaling>
        <c:delete val="1"/>
        <c:axPos val="t"/>
        <c:numFmt formatCode="General" sourceLinked="1"/>
        <c:tickLblPos val="nextTo"/>
        <c:crossAx val="164368768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5977617270774241"/>
          <c:y val="0.91890700157309391"/>
          <c:w val="0.41153248587039448"/>
          <c:h val="4.0992453860955333E-2"/>
        </c:manualLayout>
      </c:layout>
      <c:txPr>
        <a:bodyPr/>
        <a:lstStyle/>
        <a:p>
          <a:pPr>
            <a:defRPr sz="10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036390888710514E-2"/>
          <c:y val="4.7443367105171833E-3"/>
          <c:w val="0.43294588960411723"/>
          <c:h val="0.804042366407634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по очной форме</c:v>
                </c:pt>
                <c:pt idx="1">
                  <c:v>по заочной форме</c:v>
                </c:pt>
              </c:strCache>
            </c:strRef>
          </c:cat>
          <c:val>
            <c:numRef>
              <c:f>Лист1!$B$2:$B$3</c:f>
              <c:numCache>
                <c:formatCode>###\ ###\ ###\ ###\ ###\ ##0.0</c:formatCode>
                <c:ptCount val="2"/>
                <c:pt idx="0">
                  <c:v>71.900000000000006</c:v>
                </c:pt>
                <c:pt idx="1">
                  <c:v>28.1</c:v>
                </c:pt>
              </c:numCache>
            </c:numRef>
          </c:val>
        </c:ser>
        <c:firstSliceAng val="248"/>
      </c:pieChart>
    </c:plotArea>
    <c:legend>
      <c:legendPos val="r"/>
      <c:layout>
        <c:manualLayout>
          <c:xMode val="edge"/>
          <c:yMode val="edge"/>
          <c:x val="0.6044036538313069"/>
          <c:y val="0.10814730952028022"/>
          <c:w val="0.37766048593471141"/>
          <c:h val="0.41083424456536916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26848350135429466"/>
          <c:y val="2.5135118061851886E-2"/>
          <c:w val="0.66860739088322763"/>
          <c:h val="0.84587729291528801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очень хорошее</c:v>
                </c:pt>
              </c:strCache>
            </c:strRef>
          </c:tx>
          <c:spPr>
            <a:solidFill>
              <a:srgbClr val="88A945"/>
            </a:solidFill>
          </c:spPr>
          <c:dLbls>
            <c:dLbl>
              <c:idx val="7"/>
              <c:layout>
                <c:manualLayout>
                  <c:x val="1.9205102857457423E-2"/>
                  <c:y val="-6.495663085293361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все респонденты</c:v>
                </c:pt>
                <c:pt idx="1">
                  <c:v>городские населенные
 пункты</c:v>
                </c:pt>
                <c:pt idx="2">
                  <c:v>сельские населенные
 пункты</c:v>
                </c:pt>
                <c:pt idx="3">
                  <c:v>мужчины</c:v>
                </c:pt>
                <c:pt idx="4">
                  <c:v>женщины</c:v>
                </c:pt>
                <c:pt idx="5">
                  <c:v>в трудоспособном возрасте </c:v>
                </c:pt>
                <c:pt idx="6">
                  <c:v>из них молодежь в возрас-
те 15-29 лет </c:v>
                </c:pt>
                <c:pt idx="7">
                  <c:v>старше трудоспособного возраста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4.7</c:v>
                </c:pt>
                <c:pt idx="1">
                  <c:v>5</c:v>
                </c:pt>
                <c:pt idx="2">
                  <c:v>4.2</c:v>
                </c:pt>
                <c:pt idx="3">
                  <c:v>5.4</c:v>
                </c:pt>
                <c:pt idx="4">
                  <c:v>4</c:v>
                </c:pt>
                <c:pt idx="5">
                  <c:v>6.2</c:v>
                </c:pt>
                <c:pt idx="6">
                  <c:v>16.899999999999999</c:v>
                </c:pt>
                <c:pt idx="7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  хорошее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все респонденты</c:v>
                </c:pt>
                <c:pt idx="1">
                  <c:v>городские населенные
 пункты</c:v>
                </c:pt>
                <c:pt idx="2">
                  <c:v>сельские населенные
 пункты</c:v>
                </c:pt>
                <c:pt idx="3">
                  <c:v>мужчины</c:v>
                </c:pt>
                <c:pt idx="4">
                  <c:v>женщины</c:v>
                </c:pt>
                <c:pt idx="5">
                  <c:v>в трудоспособном возрасте </c:v>
                </c:pt>
                <c:pt idx="6">
                  <c:v>из них молодежь в возрас-
те 15-29 лет </c:v>
                </c:pt>
                <c:pt idx="7">
                  <c:v>старше трудоспособного возраста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34.6</c:v>
                </c:pt>
                <c:pt idx="1">
                  <c:v>33.4</c:v>
                </c:pt>
                <c:pt idx="2">
                  <c:v>36.5</c:v>
                </c:pt>
                <c:pt idx="3">
                  <c:v>38</c:v>
                </c:pt>
                <c:pt idx="4">
                  <c:v>31.7</c:v>
                </c:pt>
                <c:pt idx="5">
                  <c:v>45.2</c:v>
                </c:pt>
                <c:pt idx="6">
                  <c:v>59.6</c:v>
                </c:pt>
                <c:pt idx="7">
                  <c:v>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удовлетворительное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все респонденты</c:v>
                </c:pt>
                <c:pt idx="1">
                  <c:v>городские населенные
 пункты</c:v>
                </c:pt>
                <c:pt idx="2">
                  <c:v>сельские населенные
 пункты</c:v>
                </c:pt>
                <c:pt idx="3">
                  <c:v>мужчины</c:v>
                </c:pt>
                <c:pt idx="4">
                  <c:v>женщины</c:v>
                </c:pt>
                <c:pt idx="5">
                  <c:v>в трудоспособном возрасте </c:v>
                </c:pt>
                <c:pt idx="6">
                  <c:v>из них молодежь в возрас-
те 15-29 лет </c:v>
                </c:pt>
                <c:pt idx="7">
                  <c:v>старше трудоспособного возраста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49.9</c:v>
                </c:pt>
                <c:pt idx="1">
                  <c:v>51.1</c:v>
                </c:pt>
                <c:pt idx="2">
                  <c:v>48.1</c:v>
                </c:pt>
                <c:pt idx="3">
                  <c:v>47.7</c:v>
                </c:pt>
                <c:pt idx="4">
                  <c:v>51.8</c:v>
                </c:pt>
                <c:pt idx="5">
                  <c:v>44.9</c:v>
                </c:pt>
                <c:pt idx="6">
                  <c:v>20.3</c:v>
                </c:pt>
                <c:pt idx="7">
                  <c:v>63.5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  плохое</c:v>
                </c:pt>
              </c:strCache>
            </c:strRef>
          </c:tx>
          <c:spPr>
            <a:solidFill>
              <a:srgbClr val="FF6A47"/>
            </a:solidFill>
          </c:spPr>
          <c:dLbls>
            <c:dLbl>
              <c:idx val="5"/>
              <c:layout>
                <c:manualLayout>
                  <c:x val="2.5396647642511191E-2"/>
                  <c:y val="1.7946349022289071E-7"/>
                </c:manualLayout>
              </c:layout>
              <c:showVal val="1"/>
            </c:dLbl>
            <c:dLbl>
              <c:idx val="6"/>
              <c:layout>
                <c:manualLayout>
                  <c:x val="3.2413368494182491E-2"/>
                  <c:y val="-9.1162069170972471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все респонденты</c:v>
                </c:pt>
                <c:pt idx="1">
                  <c:v>городские населенные
 пункты</c:v>
                </c:pt>
                <c:pt idx="2">
                  <c:v>сельские населенные
 пункты</c:v>
                </c:pt>
                <c:pt idx="3">
                  <c:v>мужчины</c:v>
                </c:pt>
                <c:pt idx="4">
                  <c:v>женщины</c:v>
                </c:pt>
                <c:pt idx="5">
                  <c:v>в трудоспособном возрасте </c:v>
                </c:pt>
                <c:pt idx="6">
                  <c:v>из них молодежь в возрас-
те 15-29 лет </c:v>
                </c:pt>
                <c:pt idx="7">
                  <c:v>старше трудоспособного возраста</c:v>
                </c:pt>
              </c:strCache>
            </c:strRef>
          </c:cat>
          <c:val>
            <c:numRef>
              <c:f>Лист1!$E$2:$E$9</c:f>
              <c:numCache>
                <c:formatCode>0.0</c:formatCode>
                <c:ptCount val="8"/>
                <c:pt idx="0">
                  <c:v>9.4</c:v>
                </c:pt>
                <c:pt idx="1">
                  <c:v>8.5</c:v>
                </c:pt>
                <c:pt idx="2">
                  <c:v>10.8</c:v>
                </c:pt>
                <c:pt idx="3">
                  <c:v>7.6</c:v>
                </c:pt>
                <c:pt idx="4">
                  <c:v>10.8</c:v>
                </c:pt>
                <c:pt idx="5">
                  <c:v>2.9</c:v>
                </c:pt>
                <c:pt idx="6">
                  <c:v>2.4</c:v>
                </c:pt>
                <c:pt idx="7">
                  <c:v>25.2</c:v>
                </c:pt>
              </c:numCache>
            </c:numRef>
          </c:val>
        </c:ser>
        <c:dLbls>
          <c:showVal val="1"/>
        </c:dLbls>
        <c:gapWidth val="40"/>
        <c:overlap val="100"/>
        <c:axId val="170192896"/>
        <c:axId val="170194432"/>
      </c:barChart>
      <c:catAx>
        <c:axId val="17019289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194432"/>
        <c:crosses val="autoZero"/>
        <c:auto val="1"/>
        <c:lblAlgn val="ctr"/>
        <c:lblOffset val="100"/>
      </c:catAx>
      <c:valAx>
        <c:axId val="170194432"/>
        <c:scaling>
          <c:orientation val="minMax"/>
          <c:max val="100"/>
        </c:scaling>
        <c:delete val="1"/>
        <c:axPos val="t"/>
        <c:numFmt formatCode="0.0" sourceLinked="1"/>
        <c:tickLblPos val="none"/>
        <c:crossAx val="170192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275469990902379"/>
          <c:y val="0.93508051808956094"/>
          <c:w val="0.70769270221036762"/>
          <c:h val="4.8965177622194885E-2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2214453320553038"/>
          <c:y val="0.18524821241082526"/>
          <c:w val="0.67785546679447917"/>
          <c:h val="0.7772368825672485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запись к врачу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 респонденты</c:v>
                </c:pt>
                <c:pt idx="1">
                  <c:v>В городских населенных пунктах</c:v>
                </c:pt>
                <c:pt idx="2">
                  <c:v>В сельских населенных пунктах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11.446350000000001</c:v>
                </c:pt>
                <c:pt idx="1">
                  <c:v>8.9012979999999988</c:v>
                </c:pt>
                <c:pt idx="2">
                  <c:v>14.726917999999998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ожидание приема или осмотра врача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 респонденты</c:v>
                </c:pt>
                <c:pt idx="1">
                  <c:v>В городских населенных пунктах</c:v>
                </c:pt>
                <c:pt idx="2">
                  <c:v>В сельских населенных пунктах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37.128671000000011</c:v>
                </c:pt>
                <c:pt idx="1">
                  <c:v>38.474023999999993</c:v>
                </c:pt>
                <c:pt idx="2">
                  <c:v>35.368880999999995</c:v>
                </c:pt>
              </c:numCache>
            </c:numRef>
          </c:val>
        </c:ser>
        <c:axId val="170588032"/>
        <c:axId val="170589568"/>
      </c:barChart>
      <c:catAx>
        <c:axId val="170588032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589568"/>
        <c:crosses val="autoZero"/>
        <c:auto val="1"/>
        <c:lblAlgn val="ctr"/>
        <c:lblOffset val="100"/>
      </c:catAx>
      <c:valAx>
        <c:axId val="170589568"/>
        <c:scaling>
          <c:orientation val="minMax"/>
        </c:scaling>
        <c:delete val="1"/>
        <c:axPos val="t"/>
        <c:numFmt formatCode="0.0" sourceLinked="1"/>
        <c:tickLblPos val="none"/>
        <c:crossAx val="170588032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"/>
          <c:y val="3.5609899888056989E-3"/>
          <c:w val="0.99982276781159751"/>
          <c:h val="0.13183036056036257"/>
        </c:manualLayout>
      </c:layout>
      <c:txPr>
        <a:bodyPr/>
        <a:lstStyle/>
        <a:p>
          <a:pPr>
            <a:defRPr sz="1200" b="0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4307752078480032E-2"/>
          <c:y val="0"/>
          <c:w val="0.93138449584303951"/>
          <c:h val="0.589754365189748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 респонденты</c:v>
                </c:pt>
              </c:strCache>
            </c:strRef>
          </c:tx>
          <c:spPr>
            <a:solidFill>
              <a:prstClr val="white">
                <a:lumMod val="65000"/>
              </a:prst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19.085004999999889</c:v>
                </c:pt>
                <c:pt idx="1">
                  <c:v>21.316700000000001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городских населенных пунктах</c:v>
                </c:pt>
              </c:strCache>
            </c:strRef>
          </c:tx>
          <c:spPr>
            <a:solidFill>
              <a:srgbClr val="CCCC00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17.339303999999988</c:v>
                </c:pt>
                <c:pt idx="1">
                  <c:v>16.197538999999999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сельских населеннных пунктах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24.962439999999734</c:v>
                </c:pt>
                <c:pt idx="1">
                  <c:v>32.677206999999996</c:v>
                </c:pt>
              </c:numCache>
            </c:numRef>
          </c:val>
        </c:ser>
        <c:dLbls>
          <c:showVal val="1"/>
        </c:dLbls>
        <c:axId val="170726912"/>
        <c:axId val="170728448"/>
      </c:barChart>
      <c:catAx>
        <c:axId val="1707269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0728448"/>
        <c:crosses val="autoZero"/>
        <c:auto val="1"/>
        <c:lblAlgn val="ctr"/>
        <c:lblOffset val="100"/>
      </c:catAx>
      <c:valAx>
        <c:axId val="170728448"/>
        <c:scaling>
          <c:orientation val="minMax"/>
        </c:scaling>
        <c:delete val="1"/>
        <c:axPos val="l"/>
        <c:numFmt formatCode="General" sourceLinked="1"/>
        <c:tickLblPos val="none"/>
        <c:crossAx val="1707269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8.5205545971380983E-2"/>
          <c:y val="3.6110778831739666E-2"/>
          <c:w val="0.36561315285692625"/>
          <c:h val="0.963889221168260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spPr>
              <a:solidFill>
                <a:srgbClr val="88A945"/>
              </a:solidFill>
            </c:spPr>
          </c:dPt>
          <c:dPt>
            <c:idx val="1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-0.12718588387712254"/>
                  <c:y val="5.232191168947517E-2"/>
                </c:manualLayout>
              </c:layout>
              <c:showVal val="1"/>
            </c:dLbl>
            <c:dLbl>
              <c:idx val="1"/>
              <c:layout>
                <c:manualLayout>
                  <c:x val="0.1108226472726298"/>
                  <c:y val="-0.23520395307819394"/>
                </c:manualLayout>
              </c:layout>
              <c:showVal val="1"/>
            </c:dLbl>
            <c:dLbl>
              <c:idx val="2"/>
              <c:layout>
                <c:manualLayout>
                  <c:x val="4.2057569090535304E-2"/>
                  <c:y val="0.13131221224252945"/>
                </c:manualLayout>
              </c:layout>
              <c:showVal val="1"/>
            </c:dLbl>
            <c:txPr>
              <a:bodyPr/>
              <a:lstStyle/>
              <a:p>
                <a:pPr>
                  <a:defRPr sz="105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 течение прошлого года</c:v>
                </c:pt>
                <c:pt idx="1">
                  <c:v>от 2 до 5 лет назад</c:v>
                </c:pt>
                <c:pt idx="2">
                  <c:v>более 5 лет назад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38.735400000000013</c:v>
                </c:pt>
                <c:pt idx="1">
                  <c:v>49.9086</c:v>
                </c:pt>
                <c:pt idx="2">
                  <c:v>11.355900000000068</c:v>
                </c:pt>
              </c:numCache>
            </c:numRef>
          </c:val>
        </c:ser>
        <c:dLbls>
          <c:showPercent val="1"/>
        </c:dLbls>
        <c:firstSliceAng val="6"/>
      </c:pieChart>
    </c:plotArea>
    <c:legend>
      <c:legendPos val="r"/>
      <c:layout>
        <c:manualLayout>
          <c:xMode val="edge"/>
          <c:yMode val="edge"/>
          <c:x val="0.49778925733527546"/>
          <c:y val="0.3186606567933033"/>
          <c:w val="0.48281702677315558"/>
          <c:h val="0.50489991321145966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60755510707369265"/>
          <c:y val="1.698535955497538E-2"/>
          <c:w val="0.36152723492672878"/>
          <c:h val="0.93323674608284957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8.7600030998806727E-2"/>
                  <c:y val="6.1727564149477817E-18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7.4717673498982812E-2"/>
                  <c:y val="0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6.1835315999157682E-2"/>
                  <c:y val="0"/>
                </c:manualLayout>
              </c:layout>
              <c:dLblPos val="inEnd"/>
              <c:showVal val="1"/>
            </c:dLbl>
            <c:dLbl>
              <c:idx val="3"/>
              <c:layout>
                <c:manualLayout>
                  <c:x val="7.2141201999017329E-2"/>
                  <c:y val="-2.6935975519228961E-3"/>
                </c:manualLayout>
              </c:layout>
              <c:dLblPos val="inEnd"/>
              <c:showVal val="1"/>
            </c:dLbl>
            <c:dLbl>
              <c:idx val="4"/>
              <c:layout>
                <c:manualLayout>
                  <c:x val="6.9564730499052402E-2"/>
                  <c:y val="-5.3871951038456092E-3"/>
                </c:manualLayout>
              </c:layout>
              <c:dLblPos val="inEnd"/>
              <c:showVal val="1"/>
            </c:dLbl>
            <c:dLbl>
              <c:idx val="5"/>
              <c:layout>
                <c:manualLayout>
                  <c:x val="8.24470879988769E-2"/>
                  <c:y val="-8.0803684671775459E-3"/>
                </c:manualLayout>
              </c:layout>
              <c:dLblPos val="inEnd"/>
              <c:showVal val="1"/>
            </c:dLbl>
            <c:dLbl>
              <c:idx val="6"/>
              <c:layout>
                <c:manualLayout>
                  <c:x val="8.24470879988769E-2"/>
                  <c:y val="2.6935975519228484E-3"/>
                </c:manualLayout>
              </c:layout>
              <c:dLblPos val="inEnd"/>
              <c:showVal val="1"/>
            </c:dLbl>
            <c:dLbl>
              <c:idx val="7"/>
              <c:layout>
                <c:manualLayout>
                  <c:x val="7.4717673498982812E-2"/>
                  <c:y val="2.12094295426995E-7"/>
                </c:manualLayout>
              </c:layout>
              <c:dLblPos val="inEnd"/>
              <c:showVal val="1"/>
            </c:dLbl>
            <c:dLbl>
              <c:idx val="8"/>
              <c:layout>
                <c:manualLayout>
                  <c:x val="5.9258844499192775E-2"/>
                  <c:y val="0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не рассчитывают на эффективное лечение </c:v>
                </c:pt>
                <c:pt idx="1">
                  <c:v>не удовлетворяет работа медорганизации </c:v>
                </c:pt>
                <c:pt idx="2">
                  <c:v>не могут добраться до медорганизации без посторонней помощи</c:v>
                </c:pt>
                <c:pt idx="3">
                  <c:v>было тяжело добраться до медорганизации </c:v>
                </c:pt>
                <c:pt idx="4">
                  <c:v>не располагали информацией о том, где можно получить необходимую медицинскую помощь</c:v>
                </c:pt>
                <c:pt idx="5">
                  <c:v>не было времени</c:v>
                </c:pt>
                <c:pt idx="6">
                  <c:v>необходимое лечение можно получить только на платной основе</c:v>
                </c:pt>
                <c:pt idx="7">
                  <c:v>лечились самостоятельно </c:v>
                </c:pt>
                <c:pt idx="8">
                  <c:v>другие причины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19.927999999999987</c:v>
                </c:pt>
                <c:pt idx="1">
                  <c:v>17.612100000000005</c:v>
                </c:pt>
                <c:pt idx="2">
                  <c:v>3.9270999999999998</c:v>
                </c:pt>
                <c:pt idx="3">
                  <c:v>8.2052000000000014</c:v>
                </c:pt>
                <c:pt idx="4">
                  <c:v>0.87210000000000065</c:v>
                </c:pt>
                <c:pt idx="5">
                  <c:v>27.391400000000001</c:v>
                </c:pt>
                <c:pt idx="6">
                  <c:v>10.9877</c:v>
                </c:pt>
                <c:pt idx="7">
                  <c:v>42.509500000000003</c:v>
                </c:pt>
                <c:pt idx="8">
                  <c:v>2.2709000000000001</c:v>
                </c:pt>
              </c:numCache>
            </c:numRef>
          </c:val>
        </c:ser>
        <c:gapWidth val="71"/>
        <c:overlap val="100"/>
        <c:axId val="171330944"/>
        <c:axId val="171336832"/>
      </c:barChart>
      <c:catAx>
        <c:axId val="171330944"/>
        <c:scaling>
          <c:orientation val="maxMin"/>
        </c:scaling>
        <c:axPos val="l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336832"/>
        <c:crosses val="autoZero"/>
        <c:auto val="1"/>
        <c:lblAlgn val="ctr"/>
        <c:lblOffset val="100"/>
      </c:catAx>
      <c:valAx>
        <c:axId val="171336832"/>
        <c:scaling>
          <c:orientation val="minMax"/>
          <c:max val="50"/>
        </c:scaling>
        <c:delete val="1"/>
        <c:axPos val="t"/>
        <c:numFmt formatCode="0.0" sourceLinked="1"/>
        <c:tickLblPos val="nextTo"/>
        <c:crossAx val="171330944"/>
        <c:crosses val="autoZero"/>
        <c:crossBetween val="between"/>
        <c:majorUnit val="2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594432762945467E-2"/>
          <c:y val="0.10454932769387235"/>
          <c:w val="0.98128668068446456"/>
          <c:h val="0.511946884549700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до 15 лет</c:v>
                </c:pt>
              </c:strCache>
            </c:strRef>
          </c:tx>
          <c:spPr>
            <a:solidFill>
              <a:prstClr val="white">
                <a:lumMod val="65000"/>
              </a:prst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8.6102000000000007</c:v>
                </c:pt>
                <c:pt idx="1">
                  <c:v>9.4185000000000034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  в 15-20 лет</c:v>
                </c:pt>
              </c:strCache>
            </c:strRef>
          </c:tx>
          <c:spPr>
            <a:solidFill>
              <a:srgbClr val="CCCC00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62.243000000000002</c:v>
                </c:pt>
                <c:pt idx="1">
                  <c:v>65.128899999999959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в 21-30 лет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25.745899999999889</c:v>
                </c:pt>
                <c:pt idx="1">
                  <c:v>23.450199999999889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  после 30 лет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3.4005999999999998</c:v>
                </c:pt>
                <c:pt idx="1">
                  <c:v>2.0021999999999998</c:v>
                </c:pt>
              </c:numCache>
            </c:numRef>
          </c:val>
        </c:ser>
        <c:dLbls>
          <c:showVal val="1"/>
        </c:dLbls>
        <c:axId val="171861504"/>
        <c:axId val="171863040"/>
      </c:barChart>
      <c:catAx>
        <c:axId val="1718615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863040"/>
        <c:crosses val="autoZero"/>
        <c:auto val="1"/>
        <c:lblAlgn val="ctr"/>
        <c:lblOffset val="100"/>
      </c:catAx>
      <c:valAx>
        <c:axId val="171863040"/>
        <c:scaling>
          <c:orientation val="minMax"/>
        </c:scaling>
        <c:delete val="1"/>
        <c:axPos val="l"/>
        <c:numFmt formatCode="0.0" sourceLinked="1"/>
        <c:tickLblPos val="none"/>
        <c:crossAx val="171861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6486876363898981E-2"/>
          <c:y val="0.77036497848951024"/>
          <c:w val="0.97950179348255861"/>
          <c:h val="0.15503204859010059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5661783553661844E-2"/>
          <c:y val="1.3852716895915223E-2"/>
          <c:w val="0.48163715116877293"/>
          <c:h val="0.8714564222977112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общественный городской (пригородный) транспорт - муниципальный</c:v>
                </c:pt>
                <c:pt idx="1">
                  <c:v>общественный городской (пригородный) транспорт - коммерческий</c:v>
                </c:pt>
                <c:pt idx="2">
                  <c:v>пригородный поезд</c:v>
                </c:pt>
                <c:pt idx="3">
                  <c:v>автомобиль, мотоцикл 
(в качестве водителя)</c:v>
                </c:pt>
                <c:pt idx="4">
                  <c:v>автомобиль, мотоцикл 
(в качестве пассажира)</c:v>
                </c:pt>
                <c:pt idx="5">
                  <c:v>такси (вкл. частный извоз)</c:v>
                </c:pt>
                <c:pt idx="6">
                  <c:v>автомобиль, 
предоставляемый 
работодателем</c:v>
                </c:pt>
                <c:pt idx="7">
                  <c:v>мопед, велосипед и др.</c:v>
                </c:pt>
              </c:strCache>
            </c:strRef>
          </c:cat>
          <c:val>
            <c:numRef>
              <c:f>Лист1!$B$2:$B$9</c:f>
              <c:numCache>
                <c:formatCode>###\ ###\ ###\ ###\ ###\ ##0.0</c:formatCode>
                <c:ptCount val="8"/>
                <c:pt idx="0">
                  <c:v>57.024900000000002</c:v>
                </c:pt>
                <c:pt idx="1">
                  <c:v>56.967400000000005</c:v>
                </c:pt>
                <c:pt idx="2">
                  <c:v>0.61339999999999995</c:v>
                </c:pt>
                <c:pt idx="3">
                  <c:v>4.3645999999999745</c:v>
                </c:pt>
                <c:pt idx="4">
                  <c:v>32.780700000000003</c:v>
                </c:pt>
                <c:pt idx="5">
                  <c:v>21.055800000000001</c:v>
                </c:pt>
                <c:pt idx="6">
                  <c:v>0.58299999999999996</c:v>
                </c:pt>
                <c:pt idx="7">
                  <c:v>1.515599999999987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общественный городской (пригородный) транспорт - муниципальный</c:v>
                </c:pt>
                <c:pt idx="1">
                  <c:v>общественный городской (пригородный) транспорт - коммерческий</c:v>
                </c:pt>
                <c:pt idx="2">
                  <c:v>пригородный поезд</c:v>
                </c:pt>
                <c:pt idx="3">
                  <c:v>автомобиль, мотоцикл 
(в качестве водителя)</c:v>
                </c:pt>
                <c:pt idx="4">
                  <c:v>автомобиль, мотоцикл 
(в качестве пассажира)</c:v>
                </c:pt>
                <c:pt idx="5">
                  <c:v>такси (вкл. частный извоз)</c:v>
                </c:pt>
                <c:pt idx="6">
                  <c:v>автомобиль, 
предоставляемый 
работодателем</c:v>
                </c:pt>
                <c:pt idx="7">
                  <c:v>мопед, велосипед и др.</c:v>
                </c:pt>
              </c:strCache>
            </c:strRef>
          </c:cat>
          <c:val>
            <c:numRef>
              <c:f>Лист1!$C$2:$C$9</c:f>
              <c:numCache>
                <c:formatCode>###\ ###\ ###\ ###\ ###\ ##0.0</c:formatCode>
                <c:ptCount val="8"/>
                <c:pt idx="0">
                  <c:v>60.794500000000063</c:v>
                </c:pt>
                <c:pt idx="1">
                  <c:v>37.287200000000006</c:v>
                </c:pt>
                <c:pt idx="2">
                  <c:v>1.5805</c:v>
                </c:pt>
                <c:pt idx="3">
                  <c:v>7.05</c:v>
                </c:pt>
                <c:pt idx="4">
                  <c:v>32.062000000000012</c:v>
                </c:pt>
                <c:pt idx="5">
                  <c:v>10.540100000000001</c:v>
                </c:pt>
                <c:pt idx="6">
                  <c:v>0.41210000000000002</c:v>
                </c:pt>
                <c:pt idx="7">
                  <c:v>0.73880000000000556</c:v>
                </c:pt>
              </c:numCache>
            </c:numRef>
          </c:val>
        </c:ser>
        <c:axId val="125852288"/>
        <c:axId val="125866368"/>
      </c:barChart>
      <c:catAx>
        <c:axId val="125852288"/>
        <c:scaling>
          <c:orientation val="minMax"/>
        </c:scaling>
        <c:axPos val="r"/>
        <c:tickLblPos val="nextTo"/>
        <c:txPr>
          <a:bodyPr rot="0" vert="horz" anchor="b" anchorCtr="1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5866368"/>
        <c:crosses val="autoZero"/>
        <c:auto val="1"/>
        <c:lblAlgn val="ctr"/>
        <c:lblOffset val="100"/>
      </c:catAx>
      <c:valAx>
        <c:axId val="125866368"/>
        <c:scaling>
          <c:orientation val="maxMin"/>
          <c:max val="70"/>
        </c:scaling>
        <c:axPos val="b"/>
        <c:numFmt formatCode="###\ ###\ ###\ ###\ ###\ ##0.0" sourceLinked="1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5852288"/>
        <c:crosses val="autoZero"/>
        <c:crossBetween val="between"/>
        <c:majorUnit val="35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6664023878259815E-2"/>
          <c:y val="4.5298642801372462E-2"/>
          <c:w val="0.91108091378996758"/>
          <c:h val="0.63782748677174661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курят и не курили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72.031200000000027</c:v>
                </c:pt>
                <c:pt idx="1">
                  <c:v>72.730700000000013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курили, но бросили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7.5933000000000002</c:v>
                </c:pt>
                <c:pt idx="1">
                  <c:v>4.4967000000000024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курят изредка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4.8445999999999945</c:v>
                </c:pt>
                <c:pt idx="1">
                  <c:v>6.2122000000000002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курят ежедневно       </c:v>
                </c:pt>
              </c:strCache>
            </c:strRef>
          </c:tx>
          <c:spPr>
            <a:solidFill>
              <a:srgbClr val="FA8272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15.5306</c:v>
                </c:pt>
                <c:pt idx="1">
                  <c:v>16.56019999999987</c:v>
                </c:pt>
              </c:numCache>
            </c:numRef>
          </c:val>
        </c:ser>
        <c:dLbls>
          <c:showVal val="1"/>
        </c:dLbls>
        <c:gapWidth val="33"/>
        <c:overlap val="100"/>
        <c:axId val="171804928"/>
        <c:axId val="171810816"/>
      </c:barChart>
      <c:catAx>
        <c:axId val="171804928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1810816"/>
        <c:crosses val="autoZero"/>
        <c:auto val="1"/>
        <c:lblAlgn val="ctr"/>
        <c:lblOffset val="100"/>
      </c:catAx>
      <c:valAx>
        <c:axId val="171810816"/>
        <c:scaling>
          <c:orientation val="minMax"/>
        </c:scaling>
        <c:delete val="1"/>
        <c:axPos val="t"/>
        <c:numFmt formatCode="0%" sourceLinked="1"/>
        <c:tickLblPos val="none"/>
        <c:crossAx val="171804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136572795920402E-2"/>
          <c:y val="0.72070662672527264"/>
          <c:w val="0.94953219116252718"/>
          <c:h val="0.19396063719589149"/>
        </c:manualLayout>
      </c:layout>
      <c:txPr>
        <a:bodyPr/>
        <a:lstStyle/>
        <a:p>
          <a:pPr>
            <a:defRPr sz="13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0299524235397712"/>
          <c:y val="0"/>
          <c:w val="0.65489756130458965"/>
          <c:h val="0.89089185785377556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употребляют только по праздникам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aseline="0" dirty="0" smtClean="0">
                        <a:latin typeface="Arial" pitchFamily="34" charset="0"/>
                        <a:cs typeface="Arial" pitchFamily="34" charset="0"/>
                      </a:rPr>
                      <a:t>68</a:t>
                    </a:r>
                    <a:r>
                      <a:rPr lang="ru-RU" sz="1200" baseline="0" dirty="0" smtClean="0">
                        <a:latin typeface="Arial" pitchFamily="34" charset="0"/>
                        <a:cs typeface="Arial" pitchFamily="34" charset="0"/>
                      </a:rPr>
                      <a:t>,0</a:t>
                    </a:r>
                    <a:endParaRPr lang="en-US" sz="1200" baseline="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Lbl>
              <c:idx val="3"/>
              <c:layout/>
              <c:dLblPos val="ctr"/>
              <c:showVal val="1"/>
            </c:dLbl>
            <c:dLbl>
              <c:idx val="4"/>
              <c:layout/>
              <c:dLblPos val="ctr"/>
              <c:showVal val="1"/>
            </c:dLbl>
            <c:dLbl>
              <c:idx val="5"/>
              <c:layout/>
              <c:dLblPos val="ctr"/>
              <c:showVal val="1"/>
            </c:dLbl>
            <c:dLbl>
              <c:idx val="6"/>
              <c:layout/>
              <c:dLblPos val="ctr"/>
              <c:showVal val="1"/>
            </c:dLbl>
            <c:dLbl>
              <c:idx val="7"/>
              <c:layout/>
              <c:dLblPos val="ctr"/>
              <c:showVal val="1"/>
            </c:dLbl>
            <c:delete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68</c:v>
                </c:pt>
                <c:pt idx="1">
                  <c:v>54.4</c:v>
                </c:pt>
                <c:pt idx="2">
                  <c:v>49.3</c:v>
                </c:pt>
                <c:pt idx="3">
                  <c:v>74.599999999999994</c:v>
                </c:pt>
                <c:pt idx="4">
                  <c:v>42.4</c:v>
                </c:pt>
                <c:pt idx="5">
                  <c:v>62.2</c:v>
                </c:pt>
                <c:pt idx="6">
                  <c:v>55.2</c:v>
                </c:pt>
                <c:pt idx="7">
                  <c:v>57.6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употребляют 1-2 раза в месяц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17.7</c:v>
                </c:pt>
                <c:pt idx="1">
                  <c:v>21.9</c:v>
                </c:pt>
                <c:pt idx="2">
                  <c:v>25.8</c:v>
                </c:pt>
                <c:pt idx="3">
                  <c:v>17.5</c:v>
                </c:pt>
                <c:pt idx="4">
                  <c:v>23.9</c:v>
                </c:pt>
                <c:pt idx="5">
                  <c:v>16.100000000000001</c:v>
                </c:pt>
                <c:pt idx="6">
                  <c:v>23.4</c:v>
                </c:pt>
                <c:pt idx="7">
                  <c:v>20.9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употребляют 1 раз в неделю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8.5</c:v>
                </c:pt>
                <c:pt idx="1">
                  <c:v>16.5</c:v>
                </c:pt>
                <c:pt idx="2">
                  <c:v>19.100000000000001</c:v>
                </c:pt>
                <c:pt idx="3">
                  <c:v>6.1</c:v>
                </c:pt>
                <c:pt idx="4">
                  <c:v>22.2</c:v>
                </c:pt>
                <c:pt idx="5">
                  <c:v>10.200000000000001</c:v>
                </c:pt>
                <c:pt idx="6">
                  <c:v>16.899999999999999</c:v>
                </c:pt>
                <c:pt idx="7">
                  <c:v>14.6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употребляют несколько раз в неделю</c:v>
                </c:pt>
              </c:strCache>
            </c:strRef>
          </c:tx>
          <c:spPr>
            <a:solidFill>
              <a:srgbClr val="FF6A47"/>
            </a:solidFill>
          </c:spPr>
          <c:dLbls>
            <c:dLbl>
              <c:idx val="3"/>
              <c:layout>
                <c:manualLayout>
                  <c:x val="1.0535220750290127E-16"/>
                  <c:y val="-4.5168064321220433E-2"/>
                </c:manualLayout>
              </c:layout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10.0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dLbl>
              <c:idx val="6"/>
              <c:layout>
                <c:manualLayout>
                  <c:x val="1.0535220750290127E-16"/>
                  <c:y val="-4.7677401227954885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latin typeface="Arial" pitchFamily="34" charset="0"/>
                        <a:cs typeface="Arial" pitchFamily="34" charset="0"/>
                      </a:rPr>
                      <a:t>4</a:t>
                    </a:r>
                    <a:r>
                      <a:rPr lang="ru-RU" sz="1200" dirty="0" smtClean="0">
                        <a:latin typeface="Arial" pitchFamily="34" charset="0"/>
                        <a:cs typeface="Arial" pitchFamily="34" charset="0"/>
                      </a:rPr>
                      <a:t>,0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4.3</c:v>
                </c:pt>
                <c:pt idx="1">
                  <c:v>6.6</c:v>
                </c:pt>
                <c:pt idx="2">
                  <c:v>9.9</c:v>
                </c:pt>
                <c:pt idx="3">
                  <c:v>1.2</c:v>
                </c:pt>
                <c:pt idx="4">
                  <c:v>10.5</c:v>
                </c:pt>
                <c:pt idx="5">
                  <c:v>10</c:v>
                </c:pt>
                <c:pt idx="6">
                  <c:v>4</c:v>
                </c:pt>
                <c:pt idx="7">
                  <c:v>6.1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употребляют практически каждый день  </c:v>
                </c:pt>
              </c:strCache>
            </c:strRef>
          </c:tx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Лист1!$A$2:$A$9</c:f>
              <c:strCache>
                <c:ptCount val="8"/>
                <c:pt idx="0">
                  <c:v>Старше трудоспособного возраста</c:v>
                </c:pt>
                <c:pt idx="1">
                  <c:v>В трудоспособном возрасте</c:v>
                </c:pt>
                <c:pt idx="2">
                  <c:v>В возрасте 15-29 лет</c:v>
                </c:pt>
                <c:pt idx="3">
                  <c:v>Женщины</c:v>
                </c:pt>
                <c:pt idx="4">
                  <c:v>Мужчины</c:v>
                </c:pt>
                <c:pt idx="5">
                  <c:v>Проживающие в сельской местности</c:v>
                </c:pt>
                <c:pt idx="6">
                  <c:v>Проживающие в городской местности</c:v>
                </c:pt>
                <c:pt idx="7">
                  <c:v>Все респонденты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1.6</c:v>
                </c:pt>
                <c:pt idx="1">
                  <c:v>0.60000000000000064</c:v>
                </c:pt>
                <c:pt idx="2">
                  <c:v>0</c:v>
                </c:pt>
                <c:pt idx="3">
                  <c:v>0.60000000000000064</c:v>
                </c:pt>
                <c:pt idx="4">
                  <c:v>1.1000000000000001</c:v>
                </c:pt>
                <c:pt idx="5">
                  <c:v>1.5</c:v>
                </c:pt>
                <c:pt idx="6">
                  <c:v>0.5</c:v>
                </c:pt>
                <c:pt idx="7">
                  <c:v>0.9</c:v>
                </c:pt>
              </c:numCache>
            </c:numRef>
          </c:val>
        </c:ser>
        <c:overlap val="100"/>
        <c:axId val="174786048"/>
        <c:axId val="174787584"/>
      </c:barChart>
      <c:catAx>
        <c:axId val="17478604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4787584"/>
        <c:crosses val="autoZero"/>
        <c:auto val="1"/>
        <c:lblAlgn val="ctr"/>
        <c:lblOffset val="100"/>
      </c:catAx>
      <c:valAx>
        <c:axId val="174787584"/>
        <c:scaling>
          <c:orientation val="minMax"/>
        </c:scaling>
        <c:delete val="1"/>
        <c:axPos val="b"/>
        <c:numFmt formatCode="General" sourceLinked="1"/>
        <c:tickLblPos val="nextTo"/>
        <c:crossAx val="17478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924425169619391E-2"/>
          <c:y val="0.91534663031619112"/>
          <c:w val="0.91213467832779005"/>
          <c:h val="8.4067726015184863E-2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1060062123082047"/>
          <c:y val="2.7389233996496551E-2"/>
          <c:w val="0.52112596350956963"/>
          <c:h val="0.9247064955695140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50000"/>
                <a:alpha val="87000"/>
              </a:schemeClr>
            </a:solidFill>
            <a:ln>
              <a:noFill/>
            </a:ln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Кинотеатр</c:v>
                </c:pt>
                <c:pt idx="1">
                  <c:v>Театр</c:v>
                </c:pt>
                <c:pt idx="2">
                  <c:v>Концерт</c:v>
                </c:pt>
                <c:pt idx="3">
                  <c:v>Художественная выставка, музей</c:v>
                </c:pt>
                <c:pt idx="4">
                  <c:v>Ресторан, кафе, бар</c:v>
                </c:pt>
                <c:pt idx="5">
                  <c:v>Религиозное учреждение 
(или встреча верующих)</c:v>
                </c:pt>
                <c:pt idx="6">
                  <c:v>Какое-либо спортивное мероприятие 
(в качестве зрителя)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8.3375000000000004</c:v>
                </c:pt>
                <c:pt idx="1">
                  <c:v>2.4993999999999987</c:v>
                </c:pt>
                <c:pt idx="2">
                  <c:v>3.7911999999999999</c:v>
                </c:pt>
                <c:pt idx="3">
                  <c:v>1.738</c:v>
                </c:pt>
                <c:pt idx="4">
                  <c:v>10.3812</c:v>
                </c:pt>
                <c:pt idx="5">
                  <c:v>5.2622999999999998</c:v>
                </c:pt>
                <c:pt idx="6">
                  <c:v>5.7077999999999998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A7D00"/>
            </a:solidFill>
            <a:ln>
              <a:noFill/>
            </a:ln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Кинотеатр</c:v>
                </c:pt>
                <c:pt idx="1">
                  <c:v>Театр</c:v>
                </c:pt>
                <c:pt idx="2">
                  <c:v>Концерт</c:v>
                </c:pt>
                <c:pt idx="3">
                  <c:v>Художественная выставка, музей</c:v>
                </c:pt>
                <c:pt idx="4">
                  <c:v>Ресторан, кафе, бар</c:v>
                </c:pt>
                <c:pt idx="5">
                  <c:v>Религиозное учреждение 
(или встреча верующих)</c:v>
                </c:pt>
                <c:pt idx="6">
                  <c:v>Какое-либо спортивное мероприятие 
(в качестве зрителя)</c:v>
                </c:pt>
              </c:strCache>
            </c:strRef>
          </c:cat>
          <c:val>
            <c:numRef>
              <c:f>Лист1!$C$2:$C$8</c:f>
              <c:numCache>
                <c:formatCode>0.0</c:formatCode>
                <c:ptCount val="7"/>
                <c:pt idx="0">
                  <c:v>9.3740000000000006</c:v>
                </c:pt>
                <c:pt idx="1">
                  <c:v>2.1189</c:v>
                </c:pt>
                <c:pt idx="2">
                  <c:v>4.0042999999999997</c:v>
                </c:pt>
                <c:pt idx="3">
                  <c:v>1.2450999999999917</c:v>
                </c:pt>
                <c:pt idx="4">
                  <c:v>8.674100000000001</c:v>
                </c:pt>
                <c:pt idx="5">
                  <c:v>7.4606000000000003</c:v>
                </c:pt>
                <c:pt idx="6">
                  <c:v>7.3500999999999985</c:v>
                </c:pt>
              </c:numCache>
            </c:numRef>
          </c:val>
        </c:ser>
        <c:gapWidth val="59"/>
        <c:overlap val="-3"/>
        <c:axId val="175540864"/>
        <c:axId val="175554944"/>
      </c:barChart>
      <c:catAx>
        <c:axId val="17554086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5554944"/>
        <c:crosses val="autoZero"/>
        <c:auto val="1"/>
        <c:lblAlgn val="ctr"/>
        <c:lblOffset val="100"/>
      </c:catAx>
      <c:valAx>
        <c:axId val="175554944"/>
        <c:scaling>
          <c:orientation val="minMax"/>
        </c:scaling>
        <c:delete val="1"/>
        <c:axPos val="t"/>
        <c:numFmt formatCode="0.0" sourceLinked="1"/>
        <c:tickLblPos val="none"/>
        <c:crossAx val="17554086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76851997416682882"/>
          <c:y val="0.20170749055327744"/>
          <c:w val="0.20497331852195524"/>
          <c:h val="0.18758560310845054"/>
        </c:manualLayout>
      </c:layout>
      <c:txPr>
        <a:bodyPr/>
        <a:lstStyle/>
        <a:p>
          <a:pPr>
            <a:defRPr sz="1200" b="1" i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117357549454025E-2"/>
          <c:y val="3.7805898510285853E-2"/>
          <c:w val="0.91108091378996758"/>
          <c:h val="0.54587387568289691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способны вести активный образ жизни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57.626900000000013</c:v>
                </c:pt>
                <c:pt idx="1">
                  <c:v>54.486000000000004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способны  вести активный образ жизни, не позволяет здоровье, возраст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30.765399999999811</c:v>
                </c:pt>
                <c:pt idx="1">
                  <c:v>30.767099999999989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имеют интереса или желания вести активный образ жизни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11.6075</c:v>
                </c:pt>
                <c:pt idx="1">
                  <c:v>14.746700000000001</c:v>
                </c:pt>
              </c:numCache>
            </c:numRef>
          </c:val>
        </c:ser>
        <c:dLbls>
          <c:showVal val="1"/>
        </c:dLbls>
        <c:gapWidth val="33"/>
        <c:overlap val="100"/>
        <c:axId val="175826816"/>
        <c:axId val="175828352"/>
      </c:barChart>
      <c:catAx>
        <c:axId val="175826816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5828352"/>
        <c:crosses val="autoZero"/>
        <c:auto val="1"/>
        <c:lblAlgn val="ctr"/>
        <c:lblOffset val="100"/>
      </c:catAx>
      <c:valAx>
        <c:axId val="175828352"/>
        <c:scaling>
          <c:orientation val="minMax"/>
        </c:scaling>
        <c:delete val="1"/>
        <c:axPos val="t"/>
        <c:numFmt formatCode="0%" sourceLinked="1"/>
        <c:tickLblPos val="none"/>
        <c:crossAx val="175826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904100138457552E-2"/>
          <c:y val="0.61808599885504767"/>
          <c:w val="0.84476242631907972"/>
          <c:h val="0.33924763310553352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Мужчины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52039397210606519"/>
          <c:y val="3.6940739563786594E-2"/>
        </c:manualLayout>
      </c:layout>
    </c:title>
    <c:plotArea>
      <c:layout>
        <c:manualLayout>
          <c:layoutTarget val="inner"/>
          <c:xMode val="edge"/>
          <c:yMode val="edge"/>
          <c:x val="0.45886102994590788"/>
          <c:y val="9.1058923024734006E-2"/>
          <c:w val="0.48984182723126252"/>
          <c:h val="0.82064489223378867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0.17546876812271409"/>
                  <c:y val="-4.6175924454733433E-3"/>
                </c:manualLayout>
              </c:layout>
              <c:showVal val="1"/>
            </c:dLbl>
            <c:dLbl>
              <c:idx val="1"/>
              <c:layout>
                <c:manualLayout>
                  <c:x val="3.9249592869554296E-2"/>
                  <c:y val="-9.2351848909467422E-3"/>
                </c:manualLayout>
              </c:layout>
              <c:showVal val="1"/>
            </c:dLbl>
            <c:dLbl>
              <c:idx val="2"/>
              <c:layout>
                <c:manualLayout>
                  <c:x val="0.21010076183114348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.27243835050631587"/>
                  <c:y val="4.6175924454733433E-3"/>
                </c:manualLayout>
              </c:layout>
              <c:showVal val="1"/>
            </c:dLbl>
            <c:dLbl>
              <c:idx val="4"/>
              <c:layout>
                <c:manualLayout>
                  <c:x val="0.1593071710587792"/>
                  <c:y val="-2.1163720889976998E-17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Посещали спортивную секцию</c:v>
                </c:pt>
                <c:pt idx="1">
                  <c:v>Посещали занятия фитнесом</c:v>
                </c:pt>
                <c:pt idx="2">
                  <c:v>Посещали занятия плаванием, водными видами спорта</c:v>
                </c:pt>
                <c:pt idx="3">
                  <c:v>Занимались играми на открытом воздухе (хоккей, футбол, волейбол, бадминтон и т.п.)</c:v>
                </c:pt>
                <c:pt idx="4">
                  <c:v>Занимались спортивным туризмом, участвовали в походах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25.700299999999881</c:v>
                </c:pt>
                <c:pt idx="1">
                  <c:v>1.3178999999999919</c:v>
                </c:pt>
                <c:pt idx="2">
                  <c:v>34.524100000000011</c:v>
                </c:pt>
                <c:pt idx="3">
                  <c:v>45.693200000000012</c:v>
                </c:pt>
                <c:pt idx="4">
                  <c:v>23.491599999999874</c:v>
                </c:pt>
              </c:numCache>
            </c:numRef>
          </c:val>
        </c:ser>
        <c:gapWidth val="71"/>
        <c:overlap val="100"/>
        <c:axId val="176108288"/>
        <c:axId val="176109824"/>
      </c:barChart>
      <c:catAx>
        <c:axId val="17610828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6109824"/>
        <c:crosses val="autoZero"/>
        <c:auto val="1"/>
        <c:lblAlgn val="ctr"/>
        <c:lblOffset val="100"/>
      </c:catAx>
      <c:valAx>
        <c:axId val="176109824"/>
        <c:scaling>
          <c:orientation val="minMax"/>
          <c:max val="50"/>
        </c:scaling>
        <c:axPos val="b"/>
        <c:numFmt formatCode="0.0" sourceLinked="1"/>
        <c:tickLblPos val="none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6108288"/>
        <c:crosses val="autoZero"/>
        <c:crossBetween val="between"/>
        <c:majorUnit val="25"/>
      </c:valAx>
    </c:plotArea>
    <c:plotVisOnly val="1"/>
    <c:dispBlanksAs val="gap"/>
  </c:chart>
  <c:spPr>
    <a:ln>
      <a:prstDash val="lgDash"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spcBef>
                <a:spcPts val="900"/>
              </a:spcBef>
              <a:defRPr>
                <a:latin typeface="Arial" pitchFamily="34" charset="0"/>
                <a:cs typeface="Arial" pitchFamily="34" charset="0"/>
              </a:defRPr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Женщины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48822269570637788"/>
          <c:y val="3.9249535786524542E-2"/>
        </c:manualLayout>
      </c:layout>
    </c:title>
    <c:plotArea>
      <c:layout>
        <c:manualLayout>
          <c:layoutTarget val="inner"/>
          <c:xMode val="edge"/>
          <c:yMode val="edge"/>
          <c:x val="0.45886102994590788"/>
          <c:y val="0.13030845881125724"/>
          <c:w val="0.50369461303721963"/>
          <c:h val="0.8044833186746001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E60000"/>
              </a:solidFill>
            </c:spPr>
          </c:dPt>
          <c:dPt>
            <c:idx val="1"/>
            <c:spPr>
              <a:solidFill>
                <a:srgbClr val="FFCC00"/>
              </a:solidFill>
            </c:spPr>
          </c:dPt>
          <c:dPt>
            <c:idx val="2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FF6600"/>
              </a:solidFill>
            </c:spPr>
          </c:dPt>
          <c:dLbls>
            <c:dLbl>
              <c:idx val="0"/>
              <c:layout>
                <c:manualLayout>
                  <c:x val="0.11228057767031072"/>
                  <c:y val="6.9263886682099894E-3"/>
                </c:manualLayout>
              </c:layout>
              <c:showVal val="1"/>
            </c:dLbl>
            <c:dLbl>
              <c:idx val="1"/>
              <c:layout>
                <c:manualLayout>
                  <c:x val="0.17309922390839549"/>
                  <c:y val="2.3087962227366838E-3"/>
                </c:manualLayout>
              </c:layout>
              <c:showVal val="1"/>
            </c:dLbl>
            <c:dLbl>
              <c:idx val="2"/>
              <c:layout>
                <c:manualLayout>
                  <c:x val="0.19181265352011406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.16140333040107288"/>
                  <c:y val="4.6175924454733433E-3"/>
                </c:manualLayout>
              </c:layout>
              <c:showVal val="1"/>
            </c:dLbl>
            <c:dLbl>
              <c:idx val="4"/>
              <c:layout>
                <c:manualLayout>
                  <c:x val="0.14502907949081789"/>
                  <c:y val="-2.1163720889976998E-17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посещали спортивную секцию</c:v>
                </c:pt>
                <c:pt idx="1">
                  <c:v>посещали занятия фитнесом</c:v>
                </c:pt>
                <c:pt idx="2">
                  <c:v>посещали занятия плаванием, водными видами спорта</c:v>
                </c:pt>
                <c:pt idx="3">
                  <c:v>занимались играми на открытом воздухе (хоккей, футбол, волейбол, бадминтон и т.п.)</c:v>
                </c:pt>
                <c:pt idx="4">
                  <c:v>занимались спортивным туризмом, участвовали в походах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13.488</c:v>
                </c:pt>
                <c:pt idx="1">
                  <c:v>24.7988</c:v>
                </c:pt>
                <c:pt idx="2">
                  <c:v>26.217199999999988</c:v>
                </c:pt>
                <c:pt idx="3">
                  <c:v>21.755400000000002</c:v>
                </c:pt>
                <c:pt idx="4">
                  <c:v>19.832100000000001</c:v>
                </c:pt>
              </c:numCache>
            </c:numRef>
          </c:val>
        </c:ser>
        <c:gapWidth val="71"/>
        <c:overlap val="100"/>
        <c:axId val="176239360"/>
        <c:axId val="176240896"/>
      </c:barChart>
      <c:catAx>
        <c:axId val="176239360"/>
        <c:scaling>
          <c:orientation val="minMax"/>
        </c:scaling>
        <c:axPos val="l"/>
        <c:tickLblPos val="none"/>
        <c:crossAx val="176240896"/>
        <c:crosses val="autoZero"/>
        <c:auto val="1"/>
        <c:lblAlgn val="ctr"/>
        <c:lblOffset val="100"/>
      </c:catAx>
      <c:valAx>
        <c:axId val="176240896"/>
        <c:scaling>
          <c:orientation val="minMax"/>
          <c:max val="50"/>
        </c:scaling>
        <c:axPos val="b"/>
        <c:numFmt formatCode="0.0" sourceLinked="1"/>
        <c:tickLblPos val="none"/>
        <c:txPr>
          <a:bodyPr/>
          <a:lstStyle/>
          <a:p>
            <a:pPr>
              <a:defRPr sz="6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6239360"/>
        <c:crosses val="autoZero"/>
        <c:crossBetween val="between"/>
        <c:majorUnit val="25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6033922871774434"/>
          <c:y val="3.7805898510285874E-2"/>
          <c:w val="0.69861625419916162"/>
          <c:h val="0.58265522744101261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имеющие детей (вне зависимости от их возраста), проживающих отдельно</c:v>
                </c:pt>
              </c:strCache>
            </c:strRef>
          </c:tx>
          <c:spPr>
            <a:solidFill>
              <a:srgbClr val="88A945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Все респонденты  </c:v>
                </c:pt>
                <c:pt idx="1">
                  <c:v>из них старше трудоспособного возраста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38.715000000000003</c:v>
                </c:pt>
                <c:pt idx="1">
                  <c:v>78.212199999999996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имеющие детей (вне зависимости от их возраста), проживающих отдельно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Все респонденты  </c:v>
                </c:pt>
                <c:pt idx="1">
                  <c:v>из них старше трудоспособного возраста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61.2849</c:v>
                </c:pt>
                <c:pt idx="1">
                  <c:v>21.787699999999859</c:v>
                </c:pt>
              </c:numCache>
            </c:numRef>
          </c:val>
        </c:ser>
        <c:dLbls>
          <c:showVal val="1"/>
        </c:dLbls>
        <c:gapWidth val="33"/>
        <c:overlap val="100"/>
        <c:axId val="178387584"/>
        <c:axId val="178656384"/>
      </c:barChart>
      <c:catAx>
        <c:axId val="178387584"/>
        <c:scaling>
          <c:orientation val="maxMin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78656384"/>
        <c:crosses val="autoZero"/>
        <c:auto val="1"/>
        <c:lblAlgn val="ctr"/>
        <c:lblOffset val="100"/>
      </c:catAx>
      <c:valAx>
        <c:axId val="178656384"/>
        <c:scaling>
          <c:orientation val="minMax"/>
        </c:scaling>
        <c:delete val="1"/>
        <c:axPos val="t"/>
        <c:numFmt formatCode="0%" sourceLinked="1"/>
        <c:tickLblPos val="none"/>
        <c:crossAx val="178387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8458762467744506E-2"/>
          <c:y val="0.68150804093859663"/>
          <c:w val="0.84476242631907994"/>
          <c:h val="0.26549190243729925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0"/>
          <c:w val="0.97534094990986608"/>
          <c:h val="0.63496891137642564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 большими затруднениями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27.631300000000035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затруднениями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28.464699999999851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небольшими затруднениями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35.527300000000011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сравнительно легко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6.8917999999999999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легко и очень легко</c:v>
                </c:pt>
              </c:strCache>
            </c:strRef>
          </c:tx>
          <c:dLbls>
            <c:dLbl>
              <c:idx val="0"/>
              <c:layout>
                <c:manualLayout>
                  <c:x val="-1.5325563232549881E-3"/>
                  <c:y val="0.24242254567851587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1.5</c:v>
                </c:pt>
              </c:numCache>
            </c:numRef>
          </c:val>
        </c:ser>
        <c:dLbls>
          <c:showVal val="1"/>
        </c:dLbls>
        <c:overlap val="100"/>
        <c:axId val="179645824"/>
        <c:axId val="179681152"/>
      </c:barChart>
      <c:catAx>
        <c:axId val="179645824"/>
        <c:scaling>
          <c:orientation val="minMax"/>
        </c:scaling>
        <c:delete val="1"/>
        <c:axPos val="l"/>
        <c:tickLblPos val="nextTo"/>
        <c:crossAx val="179681152"/>
        <c:crosses val="autoZero"/>
        <c:auto val="1"/>
        <c:lblAlgn val="ctr"/>
        <c:lblOffset val="100"/>
      </c:catAx>
      <c:valAx>
        <c:axId val="179681152"/>
        <c:scaling>
          <c:orientation val="minMax"/>
          <c:min val="0"/>
        </c:scaling>
        <c:delete val="1"/>
        <c:axPos val="b"/>
        <c:numFmt formatCode="0%" sourceLinked="1"/>
        <c:tickLblPos val="nextTo"/>
        <c:crossAx val="179645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881402344545702"/>
          <c:y val="0.54265236988717458"/>
          <c:w val="0.76721929601844774"/>
          <c:h val="0.45734763011282531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"/>
          <c:w val="0.97534094990986608"/>
          <c:h val="0.63496891137642564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имели задолженностей по этим платежам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90.496499999999997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имели задолженность по этим платежам один раз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3.0434000000000001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имели задолженность по этим платежам 2 и более раз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6.46</c:v>
                </c:pt>
              </c:numCache>
            </c:numRef>
          </c:val>
        </c:ser>
        <c:dLbls>
          <c:showVal val="1"/>
        </c:dLbls>
        <c:overlap val="100"/>
        <c:axId val="180264960"/>
        <c:axId val="180266496"/>
      </c:barChart>
      <c:catAx>
        <c:axId val="180264960"/>
        <c:scaling>
          <c:orientation val="minMax"/>
        </c:scaling>
        <c:delete val="1"/>
        <c:axPos val="l"/>
        <c:tickLblPos val="nextTo"/>
        <c:crossAx val="180266496"/>
        <c:crosses val="autoZero"/>
        <c:auto val="1"/>
        <c:lblAlgn val="ctr"/>
        <c:lblOffset val="100"/>
      </c:catAx>
      <c:valAx>
        <c:axId val="180266496"/>
        <c:scaling>
          <c:orientation val="minMax"/>
          <c:min val="0"/>
        </c:scaling>
        <c:delete val="1"/>
        <c:axPos val="b"/>
        <c:numFmt formatCode="0%" sourceLinked="1"/>
        <c:tickLblPos val="nextTo"/>
        <c:crossAx val="180264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406281888032319"/>
          <c:y val="0.5332957102294118"/>
          <c:w val="0.69825426147196756"/>
          <c:h val="0.45734763011282531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"/>
          <c:w val="0.97534094990986608"/>
          <c:h val="0.56540423620603864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обращаются в медицинскую организацию во всех случаях</c:v>
                </c:pt>
              </c:strCache>
            </c:strRef>
          </c:tx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65.5274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обращаются в медицинскую организацию не во всех случаях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28.265499999999804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обращаются или практически не обращаются в медицинскую организацию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6.2069000000000001</c:v>
                </c:pt>
              </c:numCache>
            </c:numRef>
          </c:val>
        </c:ser>
        <c:dLbls>
          <c:showVal val="1"/>
        </c:dLbls>
        <c:overlap val="100"/>
        <c:axId val="180384128"/>
        <c:axId val="180385664"/>
      </c:barChart>
      <c:catAx>
        <c:axId val="180384128"/>
        <c:scaling>
          <c:orientation val="minMax"/>
        </c:scaling>
        <c:delete val="1"/>
        <c:axPos val="l"/>
        <c:tickLblPos val="nextTo"/>
        <c:crossAx val="180385664"/>
        <c:crosses val="autoZero"/>
        <c:auto val="1"/>
        <c:lblAlgn val="ctr"/>
        <c:lblOffset val="100"/>
      </c:catAx>
      <c:valAx>
        <c:axId val="180385664"/>
        <c:scaling>
          <c:orientation val="minMax"/>
          <c:min val="0"/>
        </c:scaling>
        <c:delete val="1"/>
        <c:axPos val="b"/>
        <c:numFmt formatCode="0%" sourceLinked="1"/>
        <c:tickLblPos val="nextTo"/>
        <c:crossAx val="180384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37579300918418E-2"/>
          <c:y val="0.47918961653583458"/>
          <c:w val="0.860189365894791"/>
          <c:h val="0.42642997211324996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161503045234581E-2"/>
          <c:y val="5.5172337529906933E-2"/>
          <c:w val="0.96767699390953565"/>
          <c:h val="0.5638087632786880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общественный городской (пригородный) транспорт - муниципальный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66.916399999999996</c:v>
                </c:pt>
                <c:pt idx="1">
                  <c:v>42.467300000000002</c:v>
                </c:pt>
                <c:pt idx="2">
                  <c:v>56.317599999999999</c:v>
                </c:pt>
                <c:pt idx="3">
                  <c:v>40.993600000000001</c:v>
                </c:pt>
                <c:pt idx="4">
                  <c:v>44.310299999999998</c:v>
                </c:pt>
                <c:pt idx="5">
                  <c:v>56.293200000000013</c:v>
                </c:pt>
                <c:pt idx="6">
                  <c:v>52.283000000000001</c:v>
                </c:pt>
                <c:pt idx="7">
                  <c:v>62.685200000000002</c:v>
                </c:pt>
                <c:pt idx="8">
                  <c:v>43.636900000000011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общественный городской (пригородный) транспорт - коммерческий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22.384899999999988</c:v>
                </c:pt>
                <c:pt idx="1">
                  <c:v>50.548300000000012</c:v>
                </c:pt>
                <c:pt idx="2">
                  <c:v>34.142900000000012</c:v>
                </c:pt>
                <c:pt idx="3">
                  <c:v>40.362500000000011</c:v>
                </c:pt>
                <c:pt idx="4">
                  <c:v>35.821899999999999</c:v>
                </c:pt>
                <c:pt idx="5">
                  <c:v>25.261599999999799</c:v>
                </c:pt>
                <c:pt idx="6">
                  <c:v>36.343999999999994</c:v>
                </c:pt>
                <c:pt idx="7">
                  <c:v>37.675500000000063</c:v>
                </c:pt>
                <c:pt idx="8">
                  <c:v>21.639600000000005</c:v>
                </c:pt>
              </c:numCache>
            </c:numRef>
          </c:val>
        </c:ser>
        <c:gapWidth val="108"/>
        <c:overlap val="-14"/>
        <c:axId val="126157184"/>
        <c:axId val="126158720"/>
      </c:barChart>
      <c:catAx>
        <c:axId val="126157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6158720"/>
        <c:crosses val="autoZero"/>
        <c:auto val="1"/>
        <c:lblAlgn val="ctr"/>
        <c:lblOffset val="100"/>
      </c:catAx>
      <c:valAx>
        <c:axId val="126158720"/>
        <c:scaling>
          <c:orientation val="minMax"/>
        </c:scaling>
        <c:axPos val="l"/>
        <c:numFmt formatCode="0.0" sourceLinked="1"/>
        <c:tickLblPos val="none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6157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256836477750225E-2"/>
          <c:y val="0.76648752756981764"/>
          <c:w val="0.86728641075576351"/>
          <c:h val="0.19087115446346289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8572543015456431"/>
          <c:y val="4.0742788618569017E-2"/>
          <c:w val="0.7065585204627195"/>
          <c:h val="0.8481394900317607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совершенно безопасно</c:v>
                </c:pt>
              </c:strCache>
            </c:strRef>
          </c:tx>
          <c:spPr>
            <a:solidFill>
              <a:srgbClr val="88A945"/>
            </a:solidFill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28,1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26,6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40,2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36,2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19,4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43,2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 smtClean="0">
                        <a:latin typeface="Arial" pitchFamily="34" charset="0"/>
                        <a:cs typeface="Arial" pitchFamily="34" charset="0"/>
                      </a:rPr>
                      <a:t>18,5</a:t>
                    </a:r>
                    <a:endParaRPr lang="en-US" sz="12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Лист1!$B$2:$B$15</c:f>
              <c:numCache>
                <c:formatCode>###\ ###\ ###\ ###\ ###\ ##0.0</c:formatCode>
                <c:ptCount val="14"/>
                <c:pt idx="0">
                  <c:v>28.113000000000035</c:v>
                </c:pt>
                <c:pt idx="1">
                  <c:v>26.611900000000251</c:v>
                </c:pt>
                <c:pt idx="2">
                  <c:v>40.177500000000002</c:v>
                </c:pt>
                <c:pt idx="3">
                  <c:v>36.160800000000002</c:v>
                </c:pt>
                <c:pt idx="4">
                  <c:v>19.4145</c:v>
                </c:pt>
                <c:pt idx="5">
                  <c:v>43.187000000000005</c:v>
                </c:pt>
                <c:pt idx="6">
                  <c:v>18.483199999999719</c:v>
                </c:pt>
                <c:pt idx="7">
                  <c:v>19.518999999999988</c:v>
                </c:pt>
                <c:pt idx="8">
                  <c:v>21.098400000000002</c:v>
                </c:pt>
                <c:pt idx="9">
                  <c:v>22.786199999999759</c:v>
                </c:pt>
                <c:pt idx="10">
                  <c:v>33.375100000000003</c:v>
                </c:pt>
                <c:pt idx="11">
                  <c:v>17.97819999999977</c:v>
                </c:pt>
                <c:pt idx="12">
                  <c:v>27.37</c:v>
                </c:pt>
                <c:pt idx="13">
                  <c:v>22.946099999999777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достаточно безопасно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5607901973527043E-3"/>
                  <c:y val="-4.7901363925332034E-3"/>
                </c:manualLayout>
              </c:layout>
              <c:tx>
                <c:rich>
                  <a:bodyPr/>
                  <a:lstStyle/>
                  <a:p>
                    <a:r>
                      <a:rPr lang="en-US" sz="1200" smtClean="0"/>
                      <a:t>54,2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61,8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52,0</a:t>
                    </a:r>
                    <a:endParaRPr lang="en-US" sz="12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Лист1!$C$2:$C$15</c:f>
              <c:numCache>
                <c:formatCode>###\ ###\ ###\ ###\ ###\ ##0.0</c:formatCode>
                <c:ptCount val="14"/>
                <c:pt idx="0">
                  <c:v>54.230800000000002</c:v>
                </c:pt>
                <c:pt idx="1">
                  <c:v>61.767000000000003</c:v>
                </c:pt>
                <c:pt idx="2">
                  <c:v>51.976400000000005</c:v>
                </c:pt>
                <c:pt idx="3">
                  <c:v>55.104500000000002</c:v>
                </c:pt>
                <c:pt idx="4">
                  <c:v>66.672099999999958</c:v>
                </c:pt>
                <c:pt idx="5">
                  <c:v>46.5792</c:v>
                </c:pt>
                <c:pt idx="6">
                  <c:v>61.801899999999996</c:v>
                </c:pt>
                <c:pt idx="7">
                  <c:v>56.065400000000011</c:v>
                </c:pt>
                <c:pt idx="8">
                  <c:v>64.674199999999999</c:v>
                </c:pt>
                <c:pt idx="9">
                  <c:v>67.213499999999996</c:v>
                </c:pt>
                <c:pt idx="10">
                  <c:v>59.337000000000003</c:v>
                </c:pt>
                <c:pt idx="11">
                  <c:v>75.232699999999994</c:v>
                </c:pt>
                <c:pt idx="12">
                  <c:v>63.9298</c:v>
                </c:pt>
                <c:pt idx="13">
                  <c:v>62.269200000000012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небезопасно</c:v>
                </c:pt>
              </c:strCache>
            </c:strRef>
          </c:tx>
          <c:spPr>
            <a:solidFill>
              <a:srgbClr val="FF6A47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Лист1!$D$2:$D$15</c:f>
              <c:numCache>
                <c:formatCode>###\ ###\ ###\ ###\ ###\ ##0.0</c:formatCode>
                <c:ptCount val="14"/>
                <c:pt idx="0">
                  <c:v>16.1675</c:v>
                </c:pt>
                <c:pt idx="1">
                  <c:v>11.2852</c:v>
                </c:pt>
                <c:pt idx="2">
                  <c:v>7.7359999999999998</c:v>
                </c:pt>
                <c:pt idx="3">
                  <c:v>8.7345000000000006</c:v>
                </c:pt>
                <c:pt idx="4">
                  <c:v>13.9132</c:v>
                </c:pt>
                <c:pt idx="5">
                  <c:v>10.154200000000001</c:v>
                </c:pt>
                <c:pt idx="6">
                  <c:v>19.714800000000135</c:v>
                </c:pt>
                <c:pt idx="7">
                  <c:v>22.4</c:v>
                </c:pt>
                <c:pt idx="8">
                  <c:v>14.2272</c:v>
                </c:pt>
                <c:pt idx="9">
                  <c:v>10.0001</c:v>
                </c:pt>
                <c:pt idx="10">
                  <c:v>7.1250999999999856</c:v>
                </c:pt>
                <c:pt idx="11">
                  <c:v>6.5263999999999998</c:v>
                </c:pt>
                <c:pt idx="12">
                  <c:v>8.7001000000000008</c:v>
                </c:pt>
                <c:pt idx="13">
                  <c:v>14.784600000000001</c:v>
                </c:pt>
              </c:numCache>
            </c:numRef>
          </c:val>
        </c:ser>
        <c:gapWidth val="25"/>
        <c:overlap val="100"/>
        <c:axId val="181346304"/>
        <c:axId val="181347840"/>
      </c:barChart>
      <c:catAx>
        <c:axId val="181346304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1347840"/>
        <c:crosses val="autoZero"/>
        <c:auto val="1"/>
        <c:lblAlgn val="ctr"/>
        <c:lblOffset val="100"/>
      </c:catAx>
      <c:valAx>
        <c:axId val="181347840"/>
        <c:scaling>
          <c:orientation val="minMax"/>
        </c:scaling>
        <c:delete val="1"/>
        <c:axPos val="t"/>
        <c:numFmt formatCode="0%" sourceLinked="1"/>
        <c:tickLblPos val="none"/>
        <c:crossAx val="181346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862785157598024E-2"/>
          <c:y val="0.90271082116327561"/>
          <c:w val="0.94580587148830086"/>
          <c:h val="6.3758294724036935E-2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8188125834056874"/>
          <c:y val="4.2794717294500496E-2"/>
          <c:w val="0.36186731043809911"/>
          <c:h val="0.93188479402409063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жилищные условия в целом устраивают</c:v>
                </c:pt>
              </c:strCache>
            </c:strRef>
          </c:tx>
          <c:spPr>
            <a:solidFill>
              <a:srgbClr val="88A945"/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62.1</c:v>
                </c:pt>
                <c:pt idx="1">
                  <c:v>65.8</c:v>
                </c:pt>
                <c:pt idx="2">
                  <c:v>65.599999999999994</c:v>
                </c:pt>
                <c:pt idx="3">
                  <c:v>72.400000000000006</c:v>
                </c:pt>
                <c:pt idx="4">
                  <c:v>60.2</c:v>
                </c:pt>
                <c:pt idx="5">
                  <c:v>60.1</c:v>
                </c:pt>
                <c:pt idx="6">
                  <c:v>64.900000000000006</c:v>
                </c:pt>
                <c:pt idx="7">
                  <c:v>62.7</c:v>
                </c:pt>
                <c:pt idx="8">
                  <c:v>66.7</c:v>
                </c:pt>
                <c:pt idx="9">
                  <c:v>68.7</c:v>
                </c:pt>
                <c:pt idx="10">
                  <c:v>73</c:v>
                </c:pt>
                <c:pt idx="11">
                  <c:v>75.599999999999994</c:v>
                </c:pt>
                <c:pt idx="12">
                  <c:v>72.2</c:v>
                </c:pt>
                <c:pt idx="13">
                  <c:v>69.900000000000006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испытывают потребность в улучшении жилищных условий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10"/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r>
                      <a:rPr lang="ru-RU" baseline="0" dirty="0" smtClean="0"/>
                      <a:t>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35.6</c:v>
                </c:pt>
                <c:pt idx="1">
                  <c:v>34.200000000000003</c:v>
                </c:pt>
                <c:pt idx="2">
                  <c:v>34.4</c:v>
                </c:pt>
                <c:pt idx="3">
                  <c:v>27.6</c:v>
                </c:pt>
                <c:pt idx="4">
                  <c:v>39.800000000000004</c:v>
                </c:pt>
                <c:pt idx="5">
                  <c:v>39.9</c:v>
                </c:pt>
                <c:pt idx="6">
                  <c:v>35.1</c:v>
                </c:pt>
                <c:pt idx="7">
                  <c:v>37.200000000000003</c:v>
                </c:pt>
                <c:pt idx="8">
                  <c:v>33.300000000000004</c:v>
                </c:pt>
                <c:pt idx="9">
                  <c:v>31.3</c:v>
                </c:pt>
                <c:pt idx="10">
                  <c:v>27</c:v>
                </c:pt>
                <c:pt idx="11">
                  <c:v>23.8</c:v>
                </c:pt>
                <c:pt idx="12">
                  <c:v>27.7</c:v>
                </c:pt>
                <c:pt idx="13">
                  <c:v>30.1</c:v>
                </c:pt>
              </c:numCache>
            </c:numRef>
          </c:val>
        </c:ser>
        <c:dLbls>
          <c:showVal val="1"/>
        </c:dLbls>
        <c:gapWidth val="33"/>
        <c:overlap val="100"/>
        <c:axId val="181484928"/>
        <c:axId val="181499008"/>
      </c:barChart>
      <c:catAx>
        <c:axId val="181484928"/>
        <c:scaling>
          <c:orientation val="maxMin"/>
        </c:scaling>
        <c:axPos val="l"/>
        <c:tickLblPos val="nextTo"/>
        <c:txPr>
          <a:bodyPr/>
          <a:lstStyle/>
          <a:p>
            <a:pPr>
              <a:defRPr sz="11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1499008"/>
        <c:crosses val="autoZero"/>
        <c:auto val="1"/>
        <c:lblAlgn val="ctr"/>
        <c:lblOffset val="100"/>
      </c:catAx>
      <c:valAx>
        <c:axId val="181499008"/>
        <c:scaling>
          <c:orientation val="minMax"/>
        </c:scaling>
        <c:delete val="1"/>
        <c:axPos val="t"/>
        <c:numFmt formatCode="0%" sourceLinked="1"/>
        <c:tickLblPos val="none"/>
        <c:crossAx val="1814849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77691001198098264"/>
          <c:y val="0.33890295495079303"/>
          <c:w val="0.22308998801901736"/>
          <c:h val="0.25208503463458315"/>
        </c:manualLayout>
      </c:layout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8572543015456431"/>
          <c:y val="4.0742788618569017E-2"/>
          <c:w val="0.7065585204627195"/>
          <c:h val="0.8481394900317607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хорошее </c:v>
                </c:pt>
              </c:strCache>
            </c:strRef>
          </c:tx>
          <c:spPr>
            <a:solidFill>
              <a:srgbClr val="85A644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33.375</c:v>
                </c:pt>
                <c:pt idx="1">
                  <c:v>34.72530000000048</c:v>
                </c:pt>
                <c:pt idx="2">
                  <c:v>29.833200000000001</c:v>
                </c:pt>
                <c:pt idx="3">
                  <c:v>30.599900000000005</c:v>
                </c:pt>
                <c:pt idx="4">
                  <c:v>28.046500000000002</c:v>
                </c:pt>
                <c:pt idx="5">
                  <c:v>41.884199999999993</c:v>
                </c:pt>
                <c:pt idx="6">
                  <c:v>25.9208</c:v>
                </c:pt>
                <c:pt idx="7">
                  <c:v>29.8504</c:v>
                </c:pt>
                <c:pt idx="8">
                  <c:v>25.743699999999755</c:v>
                </c:pt>
                <c:pt idx="9">
                  <c:v>42.321100000000001</c:v>
                </c:pt>
                <c:pt idx="10">
                  <c:v>32.530500000000011</c:v>
                </c:pt>
                <c:pt idx="11">
                  <c:v>14.045400000000004</c:v>
                </c:pt>
                <c:pt idx="12">
                  <c:v>14.152400000000076</c:v>
                </c:pt>
                <c:pt idx="13">
                  <c:v>25.341799999999989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удовлетворительное 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Лист1!$C$2:$C$15</c:f>
              <c:numCache>
                <c:formatCode>0.0</c:formatCode>
                <c:ptCount val="14"/>
                <c:pt idx="0">
                  <c:v>54.810699999999997</c:v>
                </c:pt>
                <c:pt idx="1">
                  <c:v>57.213300000000011</c:v>
                </c:pt>
                <c:pt idx="2">
                  <c:v>41.435700000000011</c:v>
                </c:pt>
                <c:pt idx="3">
                  <c:v>58.715100000000113</c:v>
                </c:pt>
                <c:pt idx="4">
                  <c:v>49.813600000000001</c:v>
                </c:pt>
                <c:pt idx="5">
                  <c:v>51.2164</c:v>
                </c:pt>
                <c:pt idx="6">
                  <c:v>58.518600000000006</c:v>
                </c:pt>
                <c:pt idx="7">
                  <c:v>57.347599999999993</c:v>
                </c:pt>
                <c:pt idx="8">
                  <c:v>60.510899999999999</c:v>
                </c:pt>
                <c:pt idx="9">
                  <c:v>44.965400000000002</c:v>
                </c:pt>
                <c:pt idx="10">
                  <c:v>52.958100000000002</c:v>
                </c:pt>
                <c:pt idx="11">
                  <c:v>73.265000000000001</c:v>
                </c:pt>
                <c:pt idx="12">
                  <c:v>63.874200000000002</c:v>
                </c:pt>
                <c:pt idx="13">
                  <c:v>56.746600000000001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плохое </c:v>
                </c:pt>
              </c:strCache>
            </c:strRef>
          </c:tx>
          <c:spPr>
            <a:solidFill>
              <a:srgbClr val="FF6A47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Республика Башкортостан</c:v>
                </c:pt>
                <c:pt idx="1">
                  <c:v>Республика Марий Эл</c:v>
                </c:pt>
                <c:pt idx="2">
                  <c:v>Республика Мордовия</c:v>
                </c:pt>
                <c:pt idx="3">
                  <c:v>Республика Татарстан</c:v>
                </c:pt>
                <c:pt idx="4">
                  <c:v>Удмуртская Республика</c:v>
                </c:pt>
                <c:pt idx="5">
                  <c:v>Чувашская Республика </c:v>
                </c:pt>
                <c:pt idx="6">
                  <c:v>Пермский край</c:v>
                </c:pt>
                <c:pt idx="7">
                  <c:v>Кировская область</c:v>
                </c:pt>
                <c:pt idx="8">
                  <c:v>Нижегородская область</c:v>
                </c:pt>
                <c:pt idx="9">
                  <c:v>Оренбургская область</c:v>
                </c:pt>
                <c:pt idx="10">
                  <c:v>Пензенская область</c:v>
                </c:pt>
                <c:pt idx="11">
                  <c:v>Самарская область</c:v>
                </c:pt>
                <c:pt idx="12">
                  <c:v>Саратовская область</c:v>
                </c:pt>
                <c:pt idx="13">
                  <c:v>Ульяновская область</c:v>
                </c:pt>
              </c:strCache>
            </c:strRef>
          </c:cat>
          <c:val>
            <c:numRef>
              <c:f>Лист1!$D$2:$D$15</c:f>
              <c:numCache>
                <c:formatCode>0.0</c:formatCode>
                <c:ptCount val="14"/>
                <c:pt idx="0">
                  <c:v>11.6663</c:v>
                </c:pt>
                <c:pt idx="1">
                  <c:v>8.0612000000000013</c:v>
                </c:pt>
                <c:pt idx="2">
                  <c:v>28.730899999999988</c:v>
                </c:pt>
                <c:pt idx="3">
                  <c:v>10.684800000000001</c:v>
                </c:pt>
                <c:pt idx="4">
                  <c:v>22.139800000000211</c:v>
                </c:pt>
                <c:pt idx="5">
                  <c:v>6.8992000000000004</c:v>
                </c:pt>
                <c:pt idx="6">
                  <c:v>15.560400000000024</c:v>
                </c:pt>
                <c:pt idx="7">
                  <c:v>12.8018</c:v>
                </c:pt>
                <c:pt idx="8">
                  <c:v>13.7453</c:v>
                </c:pt>
                <c:pt idx="9">
                  <c:v>12.7133</c:v>
                </c:pt>
                <c:pt idx="10">
                  <c:v>14.511200000000001</c:v>
                </c:pt>
                <c:pt idx="11">
                  <c:v>12.689400000000004</c:v>
                </c:pt>
                <c:pt idx="12">
                  <c:v>21.973199999999807</c:v>
                </c:pt>
                <c:pt idx="13">
                  <c:v>17.9114</c:v>
                </c:pt>
              </c:numCache>
            </c:numRef>
          </c:val>
        </c:ser>
        <c:gapWidth val="25"/>
        <c:overlap val="100"/>
        <c:axId val="182050816"/>
        <c:axId val="182052352"/>
      </c:barChart>
      <c:catAx>
        <c:axId val="18205081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82052352"/>
        <c:crosses val="autoZero"/>
        <c:auto val="1"/>
        <c:lblAlgn val="ctr"/>
        <c:lblOffset val="100"/>
      </c:catAx>
      <c:valAx>
        <c:axId val="182052352"/>
        <c:scaling>
          <c:orientation val="minMax"/>
        </c:scaling>
        <c:delete val="1"/>
        <c:axPos val="t"/>
        <c:numFmt formatCode="0%" sourceLinked="1"/>
        <c:tickLblPos val="none"/>
        <c:crossAx val="182050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470687131125124E-2"/>
          <c:y val="0.91708123034088274"/>
          <c:w val="0.94580587148830053"/>
          <c:h val="6.3758294724036796E-2"/>
        </c:manualLayout>
      </c:layout>
      <c:txPr>
        <a:bodyPr/>
        <a:lstStyle/>
        <a:p>
          <a:pPr>
            <a:defRPr sz="13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161503045234581E-2"/>
          <c:y val="5.5172317254122513E-2"/>
          <c:w val="0.96767699390953565"/>
          <c:h val="0.563808763278688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автомобиль, мотоцикл (в качестве водителя)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5"/>
              <c:layout>
                <c:manualLayout>
                  <c:x val="-1.1753820396534139E-2"/>
                  <c:y val="1.015865905700447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4.4246999999999996</c:v>
                </c:pt>
                <c:pt idx="1">
                  <c:v>11.9114</c:v>
                </c:pt>
                <c:pt idx="2">
                  <c:v>26.446699999999744</c:v>
                </c:pt>
                <c:pt idx="3">
                  <c:v>32.367699999999999</c:v>
                </c:pt>
                <c:pt idx="4">
                  <c:v>35.426900000000003</c:v>
                </c:pt>
                <c:pt idx="5">
                  <c:v>21.632100000000001</c:v>
                </c:pt>
                <c:pt idx="6">
                  <c:v>13.538299999999998</c:v>
                </c:pt>
                <c:pt idx="7">
                  <c:v>15.879100000000006</c:v>
                </c:pt>
                <c:pt idx="8">
                  <c:v>2.9697999999999998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автомобиль, мотоцикл (в качестве пассажира)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7"/>
              <c:layout>
                <c:manualLayout>
                  <c:x val="8.8153652974006461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24.448399999999719</c:v>
                </c:pt>
                <c:pt idx="1">
                  <c:v>21.9117</c:v>
                </c:pt>
                <c:pt idx="2">
                  <c:v>22.289899999999989</c:v>
                </c:pt>
                <c:pt idx="3">
                  <c:v>24.963899999999889</c:v>
                </c:pt>
                <c:pt idx="4">
                  <c:v>26.360699999999799</c:v>
                </c:pt>
                <c:pt idx="5">
                  <c:v>26.585999999999817</c:v>
                </c:pt>
                <c:pt idx="6">
                  <c:v>29.339700000000001</c:v>
                </c:pt>
                <c:pt idx="7">
                  <c:v>17.980799999999682</c:v>
                </c:pt>
                <c:pt idx="8">
                  <c:v>43.062200000000011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такси (вкл. частный извоз)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8.1369999999999987</c:v>
                </c:pt>
                <c:pt idx="1">
                  <c:v>16.962499999999682</c:v>
                </c:pt>
                <c:pt idx="2">
                  <c:v>9.4169</c:v>
                </c:pt>
                <c:pt idx="3">
                  <c:v>8.7569000000000035</c:v>
                </c:pt>
                <c:pt idx="4">
                  <c:v>7.8413000000000004</c:v>
                </c:pt>
                <c:pt idx="5">
                  <c:v>14.341800000000001</c:v>
                </c:pt>
                <c:pt idx="6">
                  <c:v>5.6897000000000002</c:v>
                </c:pt>
                <c:pt idx="7">
                  <c:v>7.4180000000000001</c:v>
                </c:pt>
                <c:pt idx="8">
                  <c:v>21.986599999999708</c:v>
                </c:pt>
              </c:numCache>
            </c:numRef>
          </c:val>
        </c:ser>
        <c:gapWidth val="108"/>
        <c:overlap val="-14"/>
        <c:axId val="126329984"/>
        <c:axId val="126331520"/>
      </c:barChart>
      <c:catAx>
        <c:axId val="12632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6331520"/>
        <c:crosses val="autoZero"/>
        <c:auto val="1"/>
        <c:lblAlgn val="ctr"/>
        <c:lblOffset val="100"/>
      </c:catAx>
      <c:valAx>
        <c:axId val="126331520"/>
        <c:scaling>
          <c:orientation val="minMax"/>
        </c:scaling>
        <c:axPos val="l"/>
        <c:numFmt formatCode="0.0" sourceLinked="1"/>
        <c:tickLblPos val="none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632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4933830387281445E-2"/>
          <c:y val="0.77036631164686253"/>
          <c:w val="0.98341554452002256"/>
          <c:h val="0.2124887514848055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6753494025514281E-2"/>
          <c:y val="0.20182499939340884"/>
          <c:w val="0.81474671891982864"/>
          <c:h val="0.39665615864193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плохой 
ассортимент</c:v>
                </c:pt>
                <c:pt idx="1">
                  <c:v>плохое 
качество 
товаров, 
услуг</c:v>
                </c:pt>
                <c:pt idx="2">
                  <c:v>уровень цен 
выше, чем 
в других местах</c:v>
                </c:pt>
                <c:pt idx="3">
                  <c:v>большие очереди, 
неудобный 
режим работы</c:v>
                </c:pt>
                <c:pt idx="4">
                  <c:v>другая причина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64.052299999999988</c:v>
                </c:pt>
                <c:pt idx="1">
                  <c:v>27.029800000000005</c:v>
                </c:pt>
                <c:pt idx="2">
                  <c:v>45.612700000000011</c:v>
                </c:pt>
                <c:pt idx="3">
                  <c:v>0.71980000000000499</c:v>
                </c:pt>
                <c:pt idx="4">
                  <c:v>6.9943999999999997</c:v>
                </c:pt>
              </c:numCache>
            </c:numRef>
          </c:val>
        </c:ser>
        <c:axId val="88605440"/>
        <c:axId val="126930304"/>
      </c:barChart>
      <c:catAx>
        <c:axId val="88605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26930304"/>
        <c:crosses val="autoZero"/>
        <c:auto val="1"/>
        <c:lblAlgn val="ctr"/>
        <c:lblOffset val="100"/>
      </c:catAx>
      <c:valAx>
        <c:axId val="126930304"/>
        <c:scaling>
          <c:orientation val="minMax"/>
        </c:scaling>
        <c:delete val="1"/>
        <c:axPos val="l"/>
        <c:numFmt formatCode="0.0" sourceLinked="1"/>
        <c:tickLblPos val="nextTo"/>
        <c:crossAx val="88605440"/>
        <c:crosses val="autoZero"/>
        <c:crossBetween val="between"/>
      </c:valAx>
    </c:plotArea>
    <c:plotVisOnly val="1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161503045234588E-2"/>
          <c:y val="5.5172337529906933E-2"/>
          <c:w val="0.96767699390953565"/>
          <c:h val="0.5638087632786882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30.368200000000002</c:v>
                </c:pt>
                <c:pt idx="1">
                  <c:v>39.895400000000002</c:v>
                </c:pt>
                <c:pt idx="2">
                  <c:v>20.961200000000002</c:v>
                </c:pt>
                <c:pt idx="3">
                  <c:v>18.945099999999751</c:v>
                </c:pt>
                <c:pt idx="4">
                  <c:v>11.714700000000001</c:v>
                </c:pt>
                <c:pt idx="5">
                  <c:v>7.4996000000000134</c:v>
                </c:pt>
                <c:pt idx="6">
                  <c:v>3.4827999999999997</c:v>
                </c:pt>
                <c:pt idx="7">
                  <c:v>3.8538999999999977</c:v>
                </c:pt>
                <c:pt idx="8">
                  <c:v>1.9722999999999999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15 - 19 </c:v>
                </c:pt>
                <c:pt idx="1">
                  <c:v>20 - 24 </c:v>
                </c:pt>
                <c:pt idx="2">
                  <c:v>25 - 29 </c:v>
                </c:pt>
                <c:pt idx="3">
                  <c:v>30 -34 </c:v>
                </c:pt>
                <c:pt idx="4">
                  <c:v>35 - 44 </c:v>
                </c:pt>
                <c:pt idx="5">
                  <c:v>45 - 54 </c:v>
                </c:pt>
                <c:pt idx="6">
                  <c:v>55 - 59 </c:v>
                </c:pt>
                <c:pt idx="7">
                  <c:v>60 – 69 </c:v>
                </c:pt>
                <c:pt idx="8">
                  <c:v>70  и более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39.442300000000003</c:v>
                </c:pt>
                <c:pt idx="1">
                  <c:v>41.878900000000002</c:v>
                </c:pt>
                <c:pt idx="2">
                  <c:v>33.921000000000006</c:v>
                </c:pt>
                <c:pt idx="3">
                  <c:v>29.391400000000001</c:v>
                </c:pt>
                <c:pt idx="4">
                  <c:v>21.337700000000005</c:v>
                </c:pt>
                <c:pt idx="5">
                  <c:v>6.1592000000000002</c:v>
                </c:pt>
                <c:pt idx="6">
                  <c:v>2.4426999999999977</c:v>
                </c:pt>
                <c:pt idx="7">
                  <c:v>2.6888000000000001</c:v>
                </c:pt>
                <c:pt idx="8">
                  <c:v>0</c:v>
                </c:pt>
              </c:numCache>
            </c:numRef>
          </c:val>
        </c:ser>
        <c:gapWidth val="108"/>
        <c:overlap val="-14"/>
        <c:axId val="142845056"/>
        <c:axId val="142846592"/>
      </c:barChart>
      <c:catAx>
        <c:axId val="142845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2846592"/>
        <c:crosses val="autoZero"/>
        <c:auto val="1"/>
        <c:lblAlgn val="ctr"/>
        <c:lblOffset val="100"/>
      </c:catAx>
      <c:valAx>
        <c:axId val="142846592"/>
        <c:scaling>
          <c:orientation val="minMax"/>
        </c:scaling>
        <c:axPos val="l"/>
        <c:numFmt formatCode="0.0" sourceLinked="1"/>
        <c:tickLblPos val="none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2845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091028017359788"/>
          <c:y val="0.75367737172979365"/>
          <c:w val="0.53817943965281456"/>
          <c:h val="0.10379687024170114"/>
        </c:manualLayout>
      </c:layout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3.6170577335643592E-2"/>
          <c:y val="5.3982474313390934E-2"/>
          <c:w val="0.78533716882703719"/>
          <c:h val="0.6211011257625104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8A945"/>
            </a:solidFill>
          </c:spPr>
          <c:dLbls>
            <c:dLbl>
              <c:idx val="0"/>
              <c:layout>
                <c:manualLayout>
                  <c:x val="2.4023855878051142E-2"/>
                  <c:y val="-2.6016078072816452E-2"/>
                </c:manualLayout>
              </c:layout>
              <c:showVal val="1"/>
            </c:dLbl>
            <c:dLbl>
              <c:idx val="1"/>
              <c:layout>
                <c:manualLayout>
                  <c:x val="1.6816699114635805E-2"/>
                  <c:y val="-3.0352091084952397E-2"/>
                </c:manualLayout>
              </c:layout>
              <c:showVal val="1"/>
            </c:dLbl>
            <c:dLbl>
              <c:idx val="2"/>
              <c:layout>
                <c:manualLayout>
                  <c:x val="1.3153546340578701E-2"/>
                  <c:y val="-2.7050429343326677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 домохозяйства</c:v>
                </c:pt>
                <c:pt idx="1">
                  <c:v>домохозяйства с детьми</c:v>
                </c:pt>
                <c:pt idx="2">
                  <c:v>домохозяйства без детей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15.982985000000006</c:v>
                </c:pt>
                <c:pt idx="1">
                  <c:v>10.925601</c:v>
                </c:pt>
                <c:pt idx="2">
                  <c:v>20.845175000000001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DC47"/>
            </a:solidFill>
          </c:spPr>
          <c:dLbls>
            <c:dLbl>
              <c:idx val="0"/>
              <c:layout>
                <c:manualLayout>
                  <c:x val="2.6426241465856252E-2"/>
                  <c:y val="-2.1576818526621848E-2"/>
                </c:manualLayout>
              </c:layout>
              <c:showVal val="1"/>
            </c:dLbl>
            <c:dLbl>
              <c:idx val="1"/>
              <c:layout>
                <c:manualLayout>
                  <c:x val="2.6426301201925611E-2"/>
                  <c:y val="-5.4750028810150932E-2"/>
                </c:manualLayout>
              </c:layout>
              <c:showVal val="1"/>
            </c:dLbl>
            <c:dLbl>
              <c:idx val="2"/>
              <c:layout>
                <c:manualLayout>
                  <c:x val="2.3391649144418197E-2"/>
                  <c:y val="-2.894036591821045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 домохозяйства</c:v>
                </c:pt>
                <c:pt idx="1">
                  <c:v>домохозяйства с детьми</c:v>
                </c:pt>
                <c:pt idx="2">
                  <c:v>домохозяйства без детей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17.418791999999989</c:v>
                </c:pt>
                <c:pt idx="1">
                  <c:v>12.806161000000001</c:v>
                </c:pt>
                <c:pt idx="2">
                  <c:v>21.624424000000001</c:v>
                </c:pt>
              </c:numCache>
            </c:numRef>
          </c:val>
        </c:ser>
        <c:dLbls>
          <c:showVal val="1"/>
        </c:dLbls>
        <c:shape val="box"/>
        <c:axId val="144904192"/>
        <c:axId val="144905728"/>
        <c:axId val="0"/>
      </c:bar3DChart>
      <c:catAx>
        <c:axId val="144904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4905728"/>
        <c:crosses val="autoZero"/>
        <c:auto val="1"/>
        <c:lblAlgn val="ctr"/>
        <c:lblOffset val="100"/>
      </c:catAx>
      <c:valAx>
        <c:axId val="144905728"/>
        <c:scaling>
          <c:orientation val="minMax"/>
          <c:max val="30"/>
        </c:scaling>
        <c:axPos val="l"/>
        <c:numFmt formatCode="0.0" sourceLinked="1"/>
        <c:tickLblPos val="none"/>
        <c:crossAx val="144904192"/>
        <c:crosses val="autoZero"/>
        <c:crossBetween val="between"/>
        <c:majorUnit val="15"/>
      </c:valAx>
    </c:plotArea>
    <c:legend>
      <c:legendPos val="b"/>
      <c:layout>
        <c:manualLayout>
          <c:xMode val="edge"/>
          <c:yMode val="edge"/>
          <c:x val="0.84047265020276551"/>
          <c:y val="0.18030553300297694"/>
          <c:w val="9.1313187400002618E-2"/>
          <c:h val="0.36913927361588517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400">
          <a:latin typeface="+mn-lt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2982225293629985"/>
          <c:y val="0"/>
          <c:w val="0.44795708019173025"/>
          <c:h val="0.53063608232312365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испытывают стесненности 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47.6098</c:v>
                </c:pt>
                <c:pt idx="1">
                  <c:v>49.986499999999999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испытывают определенную стесненность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31.8962</c:v>
                </c:pt>
                <c:pt idx="1">
                  <c:v>36.929600000000001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испытывают большую стесненность 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2016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20.4939</c:v>
                </c:pt>
                <c:pt idx="1">
                  <c:v>13.0837</c:v>
                </c:pt>
              </c:numCache>
            </c:numRef>
          </c:val>
        </c:ser>
        <c:overlap val="100"/>
        <c:axId val="145047552"/>
        <c:axId val="145049088"/>
      </c:barChart>
      <c:catAx>
        <c:axId val="145047552"/>
        <c:scaling>
          <c:orientation val="minMax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45049088"/>
        <c:crosses val="autoZero"/>
        <c:auto val="1"/>
        <c:lblAlgn val="ctr"/>
        <c:lblOffset val="100"/>
      </c:catAx>
      <c:valAx>
        <c:axId val="145049088"/>
        <c:scaling>
          <c:orientation val="minMax"/>
        </c:scaling>
        <c:delete val="1"/>
        <c:axPos val="b"/>
        <c:numFmt formatCode="0%" sourceLinked="1"/>
        <c:tickLblPos val="nextTo"/>
        <c:crossAx val="145047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0841437245663408"/>
          <c:w val="1"/>
          <c:h val="0.20269648247661157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F12AF-C0F6-4770-A642-E445C6B86A8B}" type="doc">
      <dgm:prSet loTypeId="urn:microsoft.com/office/officeart/2005/8/layout/hierarchy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460423-9236-4E22-969E-392B64D272DB}">
      <dgm:prSet phldrT="[Текст]" custT="1"/>
      <dgm:spPr>
        <a:solidFill>
          <a:schemeClr val="bg1"/>
        </a:solidFill>
        <a:ln>
          <a:noFill/>
        </a:ln>
        <a:effectLst>
          <a:outerShdw blurRad="50800" dist="50800" dir="2700000" sx="105000" sy="105000" algn="tl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>
            <a:lnSpc>
              <a:spcPct val="85000"/>
            </a:lnSpc>
            <a:spcAft>
              <a:spcPts val="600"/>
            </a:spcAft>
          </a:pPr>
          <a:r>
            <a:rPr lang="ru-RU" sz="28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Российской Федерации </a:t>
          </a:r>
          <a:r>
            <a:rPr lang="ru-RU" sz="2800" b="1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от 27</a:t>
          </a:r>
          <a:r>
            <a:rPr lang="en-US" sz="2800" b="1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.10.2010</a:t>
          </a:r>
          <a:r>
            <a:rPr lang="ru-RU" sz="2800" b="1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</a:t>
          </a:r>
          <a:r>
            <a:rPr lang="en-US" sz="2800" b="1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2800" b="1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№946 «Об организации в Российской Федерации системы федеральных статистических наблюдений по социально-демографическим проблемам и мониторинга экономических потерь от смертности, заболеваемости и </a:t>
          </a:r>
          <a:r>
            <a:rPr lang="ru-RU" sz="2800" b="1" dirty="0" err="1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инвалидизации</a:t>
          </a:r>
          <a:r>
            <a:rPr lang="ru-RU" sz="28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населения»</a:t>
          </a:r>
          <a:endParaRPr lang="ru-RU" sz="2800" b="1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DECB0-CF07-4B35-A4E5-8A24EAE31C17}" type="parTrans" cxnId="{A47A473C-938B-48CF-A41B-E18763803B84}">
      <dgm:prSet/>
      <dgm:spPr/>
      <dgm:t>
        <a:bodyPr/>
        <a:lstStyle/>
        <a:p>
          <a:endParaRPr lang="ru-RU"/>
        </a:p>
      </dgm:t>
    </dgm:pt>
    <dgm:pt modelId="{B15F3BB0-EDCC-463D-80B9-C8A95DEC8F8C}" type="sibTrans" cxnId="{A47A473C-938B-48CF-A41B-E18763803B84}">
      <dgm:prSet/>
      <dgm:spPr/>
      <dgm:t>
        <a:bodyPr/>
        <a:lstStyle/>
        <a:p>
          <a:endParaRPr lang="ru-RU"/>
        </a:p>
      </dgm:t>
    </dgm:pt>
    <dgm:pt modelId="{273450D0-77AA-4AC3-BFF7-F82FA43E5B7D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  <a:effectLst>
          <a:outerShdw blurRad="50800" dist="63500" dir="2700000" sx="105000" sy="105000" algn="tl" rotWithShape="0">
            <a:prstClr val="black">
              <a:alpha val="38000"/>
            </a:prst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pPr algn="l"/>
          <a:r>
            <a: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КОМПЛЕКСНОЕ НАБЛЮДЕНИЕ УСЛОВИЙ ЖИЗНИ НАСЕЛЕНИЯ </a:t>
          </a:r>
          <a:r>
            <a:rPr lang="ru-RU" sz="24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является составной частью системы федеральных статистических наблюдений по социально-демографическим проблемам</a:t>
          </a:r>
          <a:r>
            <a:rPr lang="en-US" sz="24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dirty="0"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1382A-9DE8-466E-BC86-277D9946F4FB}" type="parTrans" cxnId="{BDE33159-D1D2-4238-A33C-0F4230D4E66B}">
      <dgm:prSet/>
      <dgm:spPr>
        <a:solidFill>
          <a:schemeClr val="accent4">
            <a:lumMod val="50000"/>
          </a:schemeClr>
        </a:solidFill>
        <a:ln w="44450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4F394DF-0DAE-4BE4-A137-05A62A70B9F2}" type="sibTrans" cxnId="{BDE33159-D1D2-4238-A33C-0F4230D4E66B}">
      <dgm:prSet/>
      <dgm:spPr/>
      <dgm:t>
        <a:bodyPr/>
        <a:lstStyle/>
        <a:p>
          <a:endParaRPr lang="ru-RU"/>
        </a:p>
      </dgm:t>
    </dgm:pt>
    <dgm:pt modelId="{41A8E1A2-B870-413F-9CCD-128577BEE952}" type="pres">
      <dgm:prSet presAssocID="{EEFF12AF-C0F6-4770-A642-E445C6B86A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1D0B81-67F6-419B-BB3A-1214572C2379}" type="pres">
      <dgm:prSet presAssocID="{6F460423-9236-4E22-969E-392B64D272DB}" presName="root" presStyleCnt="0"/>
      <dgm:spPr/>
      <dgm:t>
        <a:bodyPr/>
        <a:lstStyle/>
        <a:p>
          <a:endParaRPr lang="ru-RU"/>
        </a:p>
      </dgm:t>
    </dgm:pt>
    <dgm:pt modelId="{9FE8B718-1771-4E68-A5E2-2BDF98158C12}" type="pres">
      <dgm:prSet presAssocID="{6F460423-9236-4E22-969E-392B64D272DB}" presName="rootComposite" presStyleCnt="0"/>
      <dgm:spPr/>
      <dgm:t>
        <a:bodyPr/>
        <a:lstStyle/>
        <a:p>
          <a:endParaRPr lang="ru-RU"/>
        </a:p>
      </dgm:t>
    </dgm:pt>
    <dgm:pt modelId="{33D0DADA-E8C1-4EC9-838E-276C2936AF8A}" type="pres">
      <dgm:prSet presAssocID="{6F460423-9236-4E22-969E-392B64D272DB}" presName="rootText" presStyleLbl="node1" presStyleIdx="0" presStyleCnt="1" custScaleX="236787" custScaleY="189804" custLinFactNeighborX="5052" custLinFactNeighborY="7293"/>
      <dgm:spPr/>
      <dgm:t>
        <a:bodyPr/>
        <a:lstStyle/>
        <a:p>
          <a:endParaRPr lang="ru-RU"/>
        </a:p>
      </dgm:t>
    </dgm:pt>
    <dgm:pt modelId="{C89B1F81-9299-4839-A97B-A535D2704CFA}" type="pres">
      <dgm:prSet presAssocID="{6F460423-9236-4E22-969E-392B64D272DB}" presName="rootConnector" presStyleLbl="node1" presStyleIdx="0" presStyleCnt="1"/>
      <dgm:spPr/>
      <dgm:t>
        <a:bodyPr/>
        <a:lstStyle/>
        <a:p>
          <a:endParaRPr lang="ru-RU"/>
        </a:p>
      </dgm:t>
    </dgm:pt>
    <dgm:pt modelId="{1B7D3F18-37AF-4710-BBE3-AB60F691CE02}" type="pres">
      <dgm:prSet presAssocID="{6F460423-9236-4E22-969E-392B64D272DB}" presName="childShape" presStyleCnt="0"/>
      <dgm:spPr/>
      <dgm:t>
        <a:bodyPr/>
        <a:lstStyle/>
        <a:p>
          <a:endParaRPr lang="ru-RU"/>
        </a:p>
      </dgm:t>
    </dgm:pt>
    <dgm:pt modelId="{AE9064A1-09F3-40D1-B6CA-78D311868757}" type="pres">
      <dgm:prSet presAssocID="{A311382A-9DE8-466E-BC86-277D9946F4FB}" presName="Name13" presStyleLbl="parChTrans1D2" presStyleIdx="0" presStyleCnt="1"/>
      <dgm:spPr/>
      <dgm:t>
        <a:bodyPr/>
        <a:lstStyle/>
        <a:p>
          <a:endParaRPr lang="ru-RU"/>
        </a:p>
      </dgm:t>
    </dgm:pt>
    <dgm:pt modelId="{3B2C7C9D-9131-4E15-827A-DD2F01995EF5}" type="pres">
      <dgm:prSet presAssocID="{273450D0-77AA-4AC3-BFF7-F82FA43E5B7D}" presName="childText" presStyleLbl="bgAcc1" presStyleIdx="0" presStyleCnt="1" custScaleX="259361" custScaleY="127229" custLinFactNeighborX="-1974" custLinFactNeighborY="-12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3A0885-0D5F-4E72-B335-6FF8A2F2EFAE}" type="presOf" srcId="{EEFF12AF-C0F6-4770-A642-E445C6B86A8B}" destId="{41A8E1A2-B870-413F-9CCD-128577BEE952}" srcOrd="0" destOrd="0" presId="urn:microsoft.com/office/officeart/2005/8/layout/hierarchy3"/>
    <dgm:cxn modelId="{377C60AC-CB5D-4EF6-97B8-2FB6CE1B953D}" type="presOf" srcId="{A311382A-9DE8-466E-BC86-277D9946F4FB}" destId="{AE9064A1-09F3-40D1-B6CA-78D311868757}" srcOrd="0" destOrd="0" presId="urn:microsoft.com/office/officeart/2005/8/layout/hierarchy3"/>
    <dgm:cxn modelId="{A47A473C-938B-48CF-A41B-E18763803B84}" srcId="{EEFF12AF-C0F6-4770-A642-E445C6B86A8B}" destId="{6F460423-9236-4E22-969E-392B64D272DB}" srcOrd="0" destOrd="0" parTransId="{B89DECB0-CF07-4B35-A4E5-8A24EAE31C17}" sibTransId="{B15F3BB0-EDCC-463D-80B9-C8A95DEC8F8C}"/>
    <dgm:cxn modelId="{22534985-03AF-4002-9D7B-2538535CB7C8}" type="presOf" srcId="{6F460423-9236-4E22-969E-392B64D272DB}" destId="{33D0DADA-E8C1-4EC9-838E-276C2936AF8A}" srcOrd="0" destOrd="0" presId="urn:microsoft.com/office/officeart/2005/8/layout/hierarchy3"/>
    <dgm:cxn modelId="{46B4FDBA-A2A7-4A82-B489-E67186BA676B}" type="presOf" srcId="{6F460423-9236-4E22-969E-392B64D272DB}" destId="{C89B1F81-9299-4839-A97B-A535D2704CFA}" srcOrd="1" destOrd="0" presId="urn:microsoft.com/office/officeart/2005/8/layout/hierarchy3"/>
    <dgm:cxn modelId="{DDED8E19-3285-4ED0-A7C6-950B3FBFD10A}" type="presOf" srcId="{273450D0-77AA-4AC3-BFF7-F82FA43E5B7D}" destId="{3B2C7C9D-9131-4E15-827A-DD2F01995EF5}" srcOrd="0" destOrd="0" presId="urn:microsoft.com/office/officeart/2005/8/layout/hierarchy3"/>
    <dgm:cxn modelId="{BDE33159-D1D2-4238-A33C-0F4230D4E66B}" srcId="{6F460423-9236-4E22-969E-392B64D272DB}" destId="{273450D0-77AA-4AC3-BFF7-F82FA43E5B7D}" srcOrd="0" destOrd="0" parTransId="{A311382A-9DE8-466E-BC86-277D9946F4FB}" sibTransId="{54F394DF-0DAE-4BE4-A137-05A62A70B9F2}"/>
    <dgm:cxn modelId="{BBE60150-B920-4E99-83AD-B5D198BCB96B}" type="presParOf" srcId="{41A8E1A2-B870-413F-9CCD-128577BEE952}" destId="{7C1D0B81-67F6-419B-BB3A-1214572C2379}" srcOrd="0" destOrd="0" presId="urn:microsoft.com/office/officeart/2005/8/layout/hierarchy3"/>
    <dgm:cxn modelId="{1529756E-EAAA-4F2B-AD7C-E8403E42EAEB}" type="presParOf" srcId="{7C1D0B81-67F6-419B-BB3A-1214572C2379}" destId="{9FE8B718-1771-4E68-A5E2-2BDF98158C12}" srcOrd="0" destOrd="0" presId="urn:microsoft.com/office/officeart/2005/8/layout/hierarchy3"/>
    <dgm:cxn modelId="{96BAABA0-AF49-4448-9A30-10226DFCFAB4}" type="presParOf" srcId="{9FE8B718-1771-4E68-A5E2-2BDF98158C12}" destId="{33D0DADA-E8C1-4EC9-838E-276C2936AF8A}" srcOrd="0" destOrd="0" presId="urn:microsoft.com/office/officeart/2005/8/layout/hierarchy3"/>
    <dgm:cxn modelId="{70D919A4-5974-4AFD-8904-441858C5E14A}" type="presParOf" srcId="{9FE8B718-1771-4E68-A5E2-2BDF98158C12}" destId="{C89B1F81-9299-4839-A97B-A535D2704CFA}" srcOrd="1" destOrd="0" presId="urn:microsoft.com/office/officeart/2005/8/layout/hierarchy3"/>
    <dgm:cxn modelId="{5E17F7E2-A5A1-4F94-90AC-CE4F202D355D}" type="presParOf" srcId="{7C1D0B81-67F6-419B-BB3A-1214572C2379}" destId="{1B7D3F18-37AF-4710-BBE3-AB60F691CE02}" srcOrd="1" destOrd="0" presId="urn:microsoft.com/office/officeart/2005/8/layout/hierarchy3"/>
    <dgm:cxn modelId="{406F0D69-B60F-4E5F-829B-23AC2ED974BC}" type="presParOf" srcId="{1B7D3F18-37AF-4710-BBE3-AB60F691CE02}" destId="{AE9064A1-09F3-40D1-B6CA-78D311868757}" srcOrd="0" destOrd="0" presId="urn:microsoft.com/office/officeart/2005/8/layout/hierarchy3"/>
    <dgm:cxn modelId="{50249F56-8143-4534-99AF-D7699C3D1B18}" type="presParOf" srcId="{1B7D3F18-37AF-4710-BBE3-AB60F691CE02}" destId="{3B2C7C9D-9131-4E15-827A-DD2F01995EF5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0.26891</cdr:x>
      <cdr:y>0.84615</cdr:y>
    </cdr:from>
    <cdr:to>
      <cdr:x>0.28269</cdr:x>
      <cdr:y>0.87179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2286016" y="4714908"/>
          <a:ext cx="117157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B1108-3C6A-46EE-BBA0-1AACC222BCE9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E4E17-81ED-46F6-8816-B9079B0EC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Жилищные условия характеризовались следующим образом: размер общей площади жилища в среднем на проживающего составил 23,19 кв.м., в том числе проживающих в отдельных квартирах – 19,92 кв.м, в индивидуальных домах – 29,01. Размер жилой площади в среднем на члена домохозяйств, проживающих в индивидуальных домах, выше, чем в отдельных квартирах, почти в 2 раза.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Такая же ситуация и с количеством жилых комнат на домохозяйство (2,64 – в индивидуальных домах, 1,81 – в отдельных квартирах). В домохозяйствах, не имеющих детей, размер  общей площади и размер жилой значительно выше, чем в домохозяйствах имеющих детей, а число комнат несколько меньше.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6952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Главной причиной необращения за медицинской помощью около 50% опрошенных респондентов, не обращавшихся в медицинскую организацию при наличии потребности в медицинской помощи, назвали самолечение, </a:t>
            </a:r>
          </a:p>
          <a:p>
            <a:pPr defTabSz="916952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 помощью народных целителей, гомеопатов, знахарей, экстрасенсов в 2014 году обратилось 2,8% опрошенного населения,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444DC-023B-4672-91FC-A72F6527AEE7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2014 году мужчины - Посещали спортивную секцию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14,7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Посещали занятия фитнесом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3,1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Посещали занятия плаванием, водными видами спорта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13,1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Занимались играми на открытом воздухе (хоккей, футбол, волейбол, бадминтон </a:t>
            </a:r>
            <a:r>
              <a:rPr lang="ru-RU" sz="1200" b="0" i="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т.п.)</a:t>
            </a:r>
            <a:r>
              <a:rPr lang="ru-RU" smtClean="0"/>
              <a:t> </a:t>
            </a:r>
            <a:r>
              <a:rPr lang="ru-RU" sz="1200" b="0" i="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28,5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Занимались спортивным туризмом, участвовали в походах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18,9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Женщины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2014 г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посещали спортивную секцию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11,2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посещали занятия фитнесом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7,2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посещали занятия плаванием, водными видами спорта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17,3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занимались играми на открытом воздухе (хоккей, футбол, волейбол, бадминтон </a:t>
            </a:r>
            <a:r>
              <a:rPr lang="ru-RU" sz="1200" b="0" i="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т.п.)</a:t>
            </a:r>
            <a:r>
              <a:rPr lang="ru-RU" smtClean="0"/>
              <a:t> </a:t>
            </a:r>
            <a:r>
              <a:rPr lang="ru-RU" sz="1200" b="0" i="0" u="none" strike="noStrike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16,8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занимались спортивным туризмом, участвовали в походах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13,3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E4E17-81ED-46F6-8816-B9079B0ECF8D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0FBC0-1813-4FD8-87AA-984BE44A5F6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1A11B-82DB-4872-A26F-BEB1EFEFD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928662" y="1857364"/>
            <a:ext cx="72866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en-US" b="1" cap="all" dirty="0" smtClean="0">
              <a:ln w="900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2F61D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КОМПЛЕКСНОЕ НАБЛЮДЕНИЕ УСЛОВИЙ ЖИЗНИ НАСЕЛЕНИЯ </a:t>
            </a:r>
          </a:p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В 2016 году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21429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НАЛИЧИЕ В РАСПОРЯЖЕНИИ ДОМОХОЗЯЙСТВ ТРАНСПОРТНЫХ СРЕДСТВ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МЕСТУ ПРОЖИВАНИЯ, за 2016 год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8579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1071546"/>
          <a:ext cx="8429682" cy="5336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9288"/>
                <a:gridCol w="928694"/>
                <a:gridCol w="1071570"/>
                <a:gridCol w="1000130"/>
              </a:tblGrid>
              <a:tr h="714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Все </a:t>
                      </a:r>
                      <a:r>
                        <a:rPr lang="ru-RU" sz="1050" u="none" strike="noStrike" dirty="0" err="1">
                          <a:latin typeface="Arial" pitchFamily="34" charset="0"/>
                          <a:cs typeface="Arial" pitchFamily="34" charset="0"/>
                        </a:rPr>
                        <a:t>домохо-зяйства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3574" marT="357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Все домохозяйства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из них имеющие в своем распоряжении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легковой автомобиль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33,5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36,7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27,9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автобус, микроавтобус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грузовой автомобиль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мотоцикл, мотороллер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мопед, скутер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1,2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моторная лодка, катер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снегоход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0,3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другое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0,1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не имеется ничего из перечисленного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32000" marR="108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64,5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68,1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Количество автомобилей, имеющихся в распоряжении </a:t>
                      </a:r>
                      <a:r>
                        <a:rPr lang="ru-RU" sz="105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домохозяйств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42,93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42,58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43,55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по видам (в расчете на 100 домохозяйств):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легковые автомобили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36,13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39,73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29,71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автобусы, микроавтобусы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0,23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0,36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0,00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грузовые автомобили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2,11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0,71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4,61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Средний возраст собственных и/или арендованных автомобилей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9,00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8,64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9,76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ru-RU" sz="1050" i="1" u="none" strike="noStrike" dirty="0">
                          <a:latin typeface="Arial" pitchFamily="34" charset="0"/>
                          <a:cs typeface="Arial" pitchFamily="34" charset="0"/>
                        </a:rPr>
                        <a:t>Из числа домохозяйств, использующих для стоянок имеющихся у них автомобилей</a:t>
                      </a:r>
                      <a:endParaRPr lang="ru-RU" sz="105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144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необорудованные стоянки (у дома, во дворе)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57,5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65,3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39,6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специально оборудованные стоянки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18,1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25,1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металлические боксы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3,5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гаражи стационарные (</a:t>
                      </a:r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050" u="none" strike="noStrike" smtClean="0">
                          <a:latin typeface="Arial" pitchFamily="34" charset="0"/>
                          <a:cs typeface="Arial" pitchFamily="34" charset="0"/>
                        </a:rPr>
                        <a:t>т.ч. </a:t>
                      </a:r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индивидуальный  бокс в многоместном гараже)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28,8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17,5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54,5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другие места стоянок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0" marR="3574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4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42852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РЕСПОНДЕНТАМИ УДОВЛЕТВОРЕННОСТИ ТОРГОВЫМ ОБСЛУЖИВАНИЕМ И ОСНОВНЫЕ МЕСТА ПРИОБРЕТЕНИЯ ТОВАРОВ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МЕСТУ ПРОЖИВАНИЯ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07154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5" y="1428736"/>
          <a:ext cx="8358244" cy="50863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71899"/>
                <a:gridCol w="704825"/>
                <a:gridCol w="816304"/>
                <a:gridCol w="979201"/>
                <a:gridCol w="653407"/>
                <a:gridCol w="816304"/>
                <a:gridCol w="816304"/>
              </a:tblGrid>
              <a:tr h="72000">
                <a:tc rowSpan="3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4000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– всего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удовлетворенности торговым обслуживанием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удовлетворены</a:t>
                      </a:r>
                    </a:p>
                  </a:txBody>
                  <a:tcPr marL="144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92,7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95,1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89,5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94,0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98,2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87,4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удовлетворены</a:t>
                      </a:r>
                    </a:p>
                  </a:txBody>
                  <a:tcPr marL="144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1,8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12,6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– всего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основном приобретают товары </a:t>
                      </a:r>
                      <a:r>
                        <a:rPr lang="ru-RU" sz="9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повседневного </a:t>
                      </a:r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спроса, одежду и обувь, предметы длительного пользования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своем населенном пункте (в районе своего проживания)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91,6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96,6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84,6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91,3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99,7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78,1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близлежащих населенных пунктах, районах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51,7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30,5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81,3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56,7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30,6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97,9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субъектах РФ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 границей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основном приобретают продукты питания, средства личной гигиены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своем населенном пункте (в районе своего проживания)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91,4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96,2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84,6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91,3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99,6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78,1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близлежащих населенных пунктах, районах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8,8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15,3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21,2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субъектах РФ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 границей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основном приобретают одежду, обувь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своем населенном пункте (в районе своего проживания)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55,0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74,7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27,6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49,6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78,6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3,8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близлежащих населенных пунктах, районах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43,9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25,6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69,4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21,4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95,2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субъектах РФ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 границей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основном приобретают бытовую технику, радиоэлектронную аппаратуру, средства связи 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900" b="0" i="1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др.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своем населенном пункте (в районе своего проживания)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48,9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73,8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14,1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43,9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70,9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близлежащих населенных пунктах, районах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48,4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27,8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77,1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55,6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29,1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97,4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других субъектах РФ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8,8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1,4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 границей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РЕСПОНДЕНТАМИ УДОВЛЕТВОРЕННОСТИ ТОРГОВЫМ ОБСЛУЖИВАНИЕМ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ВОЗРАСТНЫМ КАТЕГОРИЯМ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 к числу лиц в возрасте 15 лет и более соответствующей возрастной категории)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86124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ПРИЧИНЫ НЕУДОВЛЕТВОРЕННОСТИ ТОРГОВЫМ ОБСЛУЖИВАНИЕМ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64331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 к числу лиц в возрасте 15 лет и более,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неудовлетворенных торговым обслуживанием) 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71472" y="3857628"/>
          <a:ext cx="8072494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0" y="1214422"/>
          <a:ext cx="7929617" cy="1951485"/>
        </p:xfrm>
        <a:graphic>
          <a:graphicData uri="http://schemas.openxmlformats.org/drawingml/2006/table">
            <a:tbl>
              <a:tblPr/>
              <a:tblGrid>
                <a:gridCol w="4114424"/>
                <a:gridCol w="1243426"/>
                <a:gridCol w="1300037"/>
                <a:gridCol w="1271730"/>
              </a:tblGrid>
              <a:tr h="2857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 </a:t>
                      </a:r>
                      <a:r>
                        <a:rPr lang="ru-RU" sz="1000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лиц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трудо-способном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возрасте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молодежь в возрасте 16-29 лет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старше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трудо-способного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возраста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Лица в возрасте 15 лет и более – всего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100,0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100,0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100,0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1994">
                <a:tc>
                  <a:txBody>
                    <a:bodyPr/>
                    <a:lstStyle/>
                    <a:p>
                      <a:pPr indent="508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том числе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 удовлетворенности торговым обслуживанием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217">
                <a:tc>
                  <a:txBody>
                    <a:bodyPr/>
                    <a:lstStyle/>
                    <a:p>
                      <a:pPr indent="101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удовлетворены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94,0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94,5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94,3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1994">
                <a:tc>
                  <a:txBody>
                    <a:bodyPr/>
                    <a:lstStyle/>
                    <a:p>
                      <a:pPr indent="101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 удовлетворены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000108"/>
          <a:ext cx="8572559" cy="57035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143404"/>
                <a:gridCol w="714380"/>
                <a:gridCol w="785819"/>
                <a:gridCol w="714379"/>
                <a:gridCol w="714380"/>
                <a:gridCol w="785818"/>
                <a:gridCol w="714379"/>
              </a:tblGrid>
              <a:tr h="142876">
                <a:tc rowSpan="3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– всего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</a:t>
                      </a:r>
                      <a:r>
                        <a:rPr lang="ru-RU" sz="9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товаров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12,0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13,9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16,3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20,4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88,0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86,1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90,7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83,7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79,6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90,3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продуктов питания, средств личной гигиены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95,4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96,6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93,8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95,4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94,7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96,4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одежды, обуви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9,9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11,3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7,9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14,6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18,3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90,1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88,7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92,1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85,4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81,7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91,2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бытовой техники, радиоэлектронной аппаратуры, средств связи </a:t>
                      </a:r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95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др.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10,2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12,4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пользуются почтой или Интернет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91,7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89,8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94,4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90,3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87,6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94,7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 числа лиц в возрасте 15 лет и более, пользующихся почтой или Интернет для приобретения </a:t>
                      </a:r>
                      <a:r>
                        <a:rPr lang="ru-RU" sz="95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товаров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пользуются постоянно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продуктов питания, средств личной гигиены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11,1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18,0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одежды, обуви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18,5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16,1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23,4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13,4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15,9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бытовой техники, радиоэлектронной аппаратуры, средств связи </a:t>
                      </a:r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95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др.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16,2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14,0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20,7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6,3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пользуются от случая к случаю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продуктов питания, средств личной гигиены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27,0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16,5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48,7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22,8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19,5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33,7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одежды, обуви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64,0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65,4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61,1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76,5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73,7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85,9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для приобретения бытовой техники, радиоэлектронной аппаратуры, средств связи </a:t>
                      </a:r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95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др.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52,6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59,1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39,1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50,4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50,9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48,7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 числа лиц в возрасте 15 лет и более, не пользующихся почтой или Интернет для </a:t>
                      </a:r>
                      <a:r>
                        <a:rPr lang="ru-RU" sz="95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приобретения </a:t>
                      </a:r>
                      <a:r>
                        <a:rPr lang="ru-RU" sz="95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товаров</a:t>
                      </a:r>
                      <a:endParaRPr lang="ru-RU" sz="9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используют, но могут при необходимости воспользоваться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73,5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79,0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66,2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70,6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78,4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59,6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знают о такой возможности</a:t>
                      </a:r>
                    </a:p>
                  </a:txBody>
                  <a:tcPr marL="4286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26,5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21,0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33,8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29,4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21,6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40,4</a:t>
                      </a:r>
                    </a:p>
                  </a:txBody>
                  <a:tcPr marL="9525" marR="72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42852"/>
            <a:ext cx="91440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ИСПОЛЬЗОВАНИЕ РЕСПОНДЕНТАМИ ДИСТАНЦИОННОЙ ТОРГОВЛИ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МЕСТУ ПРОЖИВАНИЯ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18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ДОЛЯ РЕСПОНДЕНТОВ, ИСПОЛЬЗУЮЩИХ ПРИ ПОКУПКЕ ТОВАРОВ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ДИСТАНЦИОННУЮ ТОРГОВЛЮ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ВОЗРАСТНЫМ ГРУППАМ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50017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 к числу лиц в возрасте 15 лет и более соответствующей группы)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928802"/>
          <a:ext cx="864399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214422"/>
          <a:ext cx="8358244" cy="4922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24"/>
                <a:gridCol w="847700"/>
                <a:gridCol w="816304"/>
                <a:gridCol w="816304"/>
                <a:gridCol w="816304"/>
                <a:gridCol w="816304"/>
                <a:gridCol w="816304"/>
              </a:tblGrid>
              <a:tr h="285752">
                <a:tc rowSpan="3"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Число домохозяйств, проживающих во всех типах жилых </a:t>
                      </a:r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помещений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в том числе домохозяйства, указавшие, что при проживании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28600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не испытывают стесненности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74,1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63,8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90,5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72,4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68,4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испытывают определенную стесненность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22,4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испытывают большую стесненность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Размер общей площади в расчете на члена домохозяйства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23,19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19,40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28,89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23,79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22,09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26,48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Размер жилой площади в расчете на члена домохозяйства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15,98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11,82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22,24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17,42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15,54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20,40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Число жилых комнат в расчете на одно домохозяйство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2,63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2,25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1,99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2,71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Число жилых комнат в расчете на одну супружескую пару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2,31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1,89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     2,98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2,61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2,29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     3,12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1429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ХАРАКТЕРИСТИКА ЖИЛИЩНЫХ УСЛОВИЙ ДОМОХОЗЯЙСТВ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МЕСТУ ПРОЖИВАНИЯ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РАЗМЕР ЖИЛОЙ ПЛОЩАДИ ПО ГРУППАМ ДОМОХОЗЯЙСТВ,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ИМЕЮЩИХ И НЕ ИМЕЮЩИХ ДЕТЕЙ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на члена домохозяйства</a:t>
            </a:r>
            <a:r>
              <a:rPr lang="ru-RU" sz="1200" i="1" smtClean="0">
                <a:latin typeface="Arial" pitchFamily="34" charset="0"/>
                <a:cs typeface="Arial" pitchFamily="34" charset="0"/>
              </a:rPr>
              <a:t>, кв.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метров)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1000108"/>
          <a:ext cx="7715304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00037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СТЕСНЕННОСТИ ПРОЖИВАНИЯ ДОМОХОЗЯЙСТВАМИ,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ИМЕЮЩИМИ И НЕ ИМЕЮЩИМИ ДЕТЕЙ 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7187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 к общему числу домохозяйств соответствующей группы)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3929066"/>
          <a:ext cx="9144000" cy="28956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048000"/>
                <a:gridCol w="304800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все домохозяйства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домохозяйства с детьми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домохозяйства без</a:t>
                      </a:r>
                      <a:r>
                        <a:rPr lang="ru-RU" sz="1300" b="1" i="1" baseline="0" dirty="0" smtClean="0">
                          <a:latin typeface="Arial" pitchFamily="34" charset="0"/>
                          <a:cs typeface="Arial" pitchFamily="34" charset="0"/>
                        </a:rPr>
                        <a:t> детей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1643042" y="4429132"/>
          <a:ext cx="5429288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929322" y="4143380"/>
          <a:ext cx="3071802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0" y="4286256"/>
          <a:ext cx="307180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72066" y="1285860"/>
          <a:ext cx="354806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85720" y="1285860"/>
          <a:ext cx="521497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929330"/>
          <a:ext cx="9144000" cy="396240"/>
        </p:xfrm>
        <a:graphic>
          <a:graphicData uri="http://schemas.openxmlformats.org/drawingml/2006/table">
            <a:tbl>
              <a:tblPr firstRow="1" bandRow="1"/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ДОМОХОЗЯЙСТВА, </a:t>
                      </a:r>
                    </a:p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ПРОЖИВАЮЩИЕ В МНОГОКВАРТИРНЫХ ДОМАХ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ДОМОХОЗЯЙСТВА, </a:t>
                      </a:r>
                    </a:p>
                    <a:p>
                      <a:pPr algn="ctr"/>
                      <a:r>
                        <a:rPr lang="ru-RU" sz="1000" b="1" dirty="0" smtClean="0">
                          <a:latin typeface="Arial" pitchFamily="34" charset="0"/>
                          <a:cs typeface="Arial" pitchFamily="34" charset="0"/>
                        </a:rPr>
                        <a:t>ПРОЖИВАЮЩИЕ В ИНДИВИДУАЛЬНЫХ</a:t>
                      </a:r>
                      <a:r>
                        <a:rPr lang="ru-RU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ДОМАХ</a:t>
                      </a:r>
                      <a:endParaRPr lang="ru-RU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ДОМОХОЗЯЙСТВАМИ ПРОБЛЕМ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 ПРОЖИВАНИИ В ЖИЛЫХ ПОМЕЩЕНИЯХ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 к числу домохозяйств соответствующей группы)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357298"/>
          <a:ext cx="7500991" cy="47096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500596"/>
                <a:gridCol w="1571636"/>
                <a:gridCol w="1428759"/>
              </a:tblGrid>
              <a:tr h="3174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8527" marT="85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8527" marT="8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8527" marT="852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2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Все домохозяйства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Из числа всех домохозяйств указали, что их жилище обеспечено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центральным горячим водоснабжением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49,5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48,5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горячим водоснабжением от местных (индивидуальных) водонагревателей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24,2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30,8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горячее водоснабжение отсутствует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26,4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20,7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Домохозяйства, проживающие  в многоквартирных </a:t>
                      </a:r>
                      <a:r>
                        <a:rPr lang="ru-RU" sz="105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домах</a:t>
                      </a:r>
                      <a:endParaRPr lang="en-US" sz="1050" b="1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ru-RU" sz="105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b="1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вкл</a:t>
                      </a:r>
                      <a:r>
                        <a:rPr lang="ru-RU" sz="105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общежития) – всего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Из числа всех домохозяйств, проживающих в многоквартирных домах,  указали, что их жилище обеспечено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центральным горячим водоснабжением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83,2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84,4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горячим водоснабжением от местных (индивидуальных) водонагревателей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13,7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14,3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горячее водоснабжение отсутствует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Домохозяйства, проживающие  в индивидуальных </a:t>
                      </a:r>
                      <a:r>
                        <a:rPr lang="ru-RU" sz="105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домах</a:t>
                      </a:r>
                      <a:endParaRPr lang="en-US" sz="1050" b="1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ru-RU" sz="105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(или </a:t>
                      </a:r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их части) – всего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37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Из числа всех домохозяйств, проживающих в индивидуальных домах,  указали, что их жилище обеспечено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5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горячим водоснабжением от местных (индивидуальных) водонагревателей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39,6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53,0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2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горячее водоснабжение отсутствует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8527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47,0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144000" marT="36000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0004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ОБЕСПЕЧЕННОСТЬ ЖИЛЫХ ПОМЕЩЕНИЙ ГОРЯЧИМ ВОДОСНАБЖЕНИЕМ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357298"/>
          <a:ext cx="8215371" cy="4392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2098"/>
                <a:gridCol w="1714512"/>
                <a:gridCol w="1428761"/>
              </a:tblGrid>
              <a:tr h="3174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8527" marT="8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8527" marT="8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27" marR="8527" marT="8527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5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Все домохозяйства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 указали, что их жилище оборудовано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центральным отоплением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отоплением от индивидуальных установок, котлов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печным отоплением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6,3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другой способ отопления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Домохозяйства, проживающие  многоквартирных домах </a:t>
                      </a:r>
                      <a:endParaRPr lang="ru-RU" sz="1100" b="1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ru-RU" sz="1100" b="1" u="none" strike="noStrike" smtClean="0">
                          <a:latin typeface="Arial" pitchFamily="34" charset="0"/>
                          <a:cs typeface="Arial" pitchFamily="34" charset="0"/>
                        </a:rPr>
                        <a:t>(вкл. </a:t>
                      </a: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общежития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 указали, что их жилище оборудовано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центральным отоплением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96,4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отоплением от индивидуальных установок, котлов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печным отоплением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Домохозяйства, проживающие  в индивидуальных 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домах</a:t>
                      </a:r>
                    </a:p>
                    <a:p>
                      <a:pPr algn="l" fontAlgn="ctr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(или их части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 указали, что их жилище оборудовано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центральным отоплением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отоплением от индивидуальных установок, котлов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84,3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печным отоплением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15,7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другой способ отопления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324000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0004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ИСТОЧНИКИ ОТОПЛЕНИЯ ЖИЛЫХ ПОМЕЩЕНИЙ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656848033"/>
              </p:ext>
            </p:extLst>
          </p:nvPr>
        </p:nvGraphicFramePr>
        <p:xfrm>
          <a:off x="151375" y="404664"/>
          <a:ext cx="8525081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4699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D0DADA-E8C1-4EC9-838E-276C2936A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">
                                            <p:graphicEl>
                                              <a:dgm id="{33D0DADA-E8C1-4EC9-838E-276C2936A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9064A1-09F3-40D1-B6CA-78D311868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4">
                                            <p:graphicEl>
                                              <a:dgm id="{AE9064A1-09F3-40D1-B6CA-78D3118687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2C7C9D-9131-4E15-827A-DD2F01995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4">
                                            <p:graphicEl>
                                              <a:dgm id="{3B2C7C9D-9131-4E15-827A-DD2F01995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ОБЕСПЕЧЕННОСТЬ ЖИЛЫХ ПОМЕЩЕНИЙ БЫТОВЫМ ГАЗОМ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7148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000108"/>
          <a:ext cx="8643997" cy="541882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67896"/>
                <a:gridCol w="812684"/>
                <a:gridCol w="812684"/>
                <a:gridCol w="781021"/>
                <a:gridCol w="781288"/>
                <a:gridCol w="844212"/>
                <a:gridCol w="844212"/>
              </a:tblGrid>
              <a:tr h="216000">
                <a:tc rowSpan="3"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4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6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Все домохозяйства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в том числе указали, что пользуются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сетевым газом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87,6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84,0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привозным сжиженным газом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сжиженным газом в баллонах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имеют возможности пользоваться бытовым газом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2,8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имеют необходимости в использовании бытового газа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6,6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Домохозяйства, проживающие  в многоквартирных домах (</a:t>
                      </a:r>
                      <a:r>
                        <a:rPr lang="ru-RU" sz="1000" b="1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вкл</a:t>
                      </a:r>
                      <a:r>
                        <a:rPr lang="ru-RU" sz="1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общежития)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в том числе указали, что пользуются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сетевым газом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89,3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привозным сжиженным газом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сжиженным газом в баллонах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имеют возможности пользоваться бытовым газом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имеют необходимости в использовании бытового газа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10,7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7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Домохозяйства, проживающие  в индивидуальных домах (или их части)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в том числе указали, что пользуются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16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сетевым газом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84,7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86,3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97,6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привозным сжиженным газом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сжиженным газом в баллонах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11,5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4,3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имеют возможности пользоваться бытовым газом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2,5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2,6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5,9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имеют необходимости в использовании бытового газа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9525" marT="9525" marB="3600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...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ОЦЕНКА ДОМОХОЗЯЙСТВАМИ ПОТРЕБНОСТИ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В УЛУЧШЕНИИ ЖИЛИЩНЫХ УСЛОВИЙ</a:t>
            </a:r>
          </a:p>
          <a:p>
            <a:pPr algn="ctr"/>
            <a:r>
              <a:rPr lang="ru-RU" sz="1200" i="1" dirty="0" smtClean="0">
                <a:solidFill>
                  <a:srgbClr val="000000"/>
                </a:solidFill>
                <a:latin typeface="Arial"/>
              </a:rPr>
              <a:t>(в процентах)</a:t>
            </a:r>
            <a:endParaRPr lang="ru-RU" sz="1200" i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214422"/>
          <a:ext cx="857256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ОЦЕНКА РЕСПОНДЕНТАМИ ТЯЖЕСТИ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ВЫПОЛНЯЕМОЙ ИМИ ОСНОВНОЙ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142984"/>
          <a:ext cx="8643997" cy="251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7586"/>
                <a:gridCol w="857256"/>
                <a:gridCol w="928694"/>
                <a:gridCol w="857256"/>
                <a:gridCol w="857256"/>
                <a:gridCol w="941737"/>
                <a:gridCol w="844212"/>
              </a:tblGrid>
              <a:tr h="216000">
                <a:tc row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4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2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более, занятые в экономике (работающие</a:t>
                      </a:r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том числе оценили свою основную работу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0" marR="9525" marT="25200" marB="252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очень тяжелая работа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25200" marB="252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тяжелая работа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25200" marB="252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13,5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14,4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работа средней тяжести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25200" marB="252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57,3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56,2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легкая работа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25200" marB="252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85720" y="4286256"/>
          <a:ext cx="750099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3929066"/>
          <a:ext cx="9144000" cy="289560"/>
        </p:xfrm>
        <a:graphic>
          <a:graphicData uri="http://schemas.openxmlformats.org/drawingml/2006/table">
            <a:tbl>
              <a:tblPr firstRow="1" bandRow="1"/>
              <a:tblGrid>
                <a:gridCol w="4572000"/>
                <a:gridCol w="457200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мужчины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женщины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572000" y="4286256"/>
          <a:ext cx="421484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ДОЛЯ РЕСПОНДЕНТОВ*, </a:t>
            </a:r>
            <a:r>
              <a:rPr lang="ru-RU" sz="1600" b="1" dirty="0" smtClean="0">
                <a:latin typeface="Arial"/>
              </a:rPr>
              <a:t>ПОСТОЯННО</a:t>
            </a:r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 ИСПЫТЫВАЮЩИХ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НЕГАТИВНЫЕ ФАКТОРЫ ПО МЕСТУ СВОЕЙ ПОСТОЯННОЙ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2143116"/>
          <a:ext cx="41433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14449" y="1357298"/>
          <a:ext cx="7215270" cy="685800"/>
        </p:xfrm>
        <a:graphic>
          <a:graphicData uri="http://schemas.openxmlformats.org/drawingml/2006/table">
            <a:tbl>
              <a:tblPr firstRow="1" bandRow="1"/>
              <a:tblGrid>
                <a:gridCol w="2405090"/>
                <a:gridCol w="2405090"/>
                <a:gridCol w="2405090"/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Нервное</a:t>
                      </a:r>
                      <a:r>
                        <a:rPr lang="ru-RU" sz="1300" b="1" i="1" baseline="0" dirty="0" smtClean="0">
                          <a:latin typeface="Arial" pitchFamily="34" charset="0"/>
                          <a:cs typeface="Arial" pitchFamily="34" charset="0"/>
                        </a:rPr>
                        <a:t> напряжение, </a:t>
                      </a:r>
                      <a:br>
                        <a:rPr lang="ru-RU" sz="1300" b="1" i="1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300" b="1" i="1" baseline="0" dirty="0" smtClean="0">
                          <a:latin typeface="Arial" pitchFamily="34" charset="0"/>
                          <a:cs typeface="Arial" pitchFamily="34" charset="0"/>
                        </a:rPr>
                        <a:t>стрессы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Воздействие вредных производственных</a:t>
                      </a:r>
                      <a:r>
                        <a:rPr lang="ru-RU" sz="1300" b="1" i="1" baseline="0" dirty="0" smtClean="0">
                          <a:latin typeface="Arial" pitchFamily="34" charset="0"/>
                          <a:cs typeface="Arial" pitchFamily="34" charset="0"/>
                        </a:rPr>
                        <a:t> факторов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Другие неудобства </a:t>
                      </a:r>
                    </a:p>
                    <a:p>
                      <a:pPr algn="ctr"/>
                      <a:r>
                        <a:rPr lang="ru-RU" sz="1300" b="1" i="1" dirty="0" smtClean="0">
                          <a:latin typeface="Arial" pitchFamily="34" charset="0"/>
                          <a:cs typeface="Arial" pitchFamily="34" charset="0"/>
                        </a:rPr>
                        <a:t>(холод, сырость </a:t>
                      </a:r>
                      <a:r>
                        <a:rPr lang="ru-RU" sz="1300" b="1" i="1" smtClean="0">
                          <a:latin typeface="Arial" pitchFamily="34" charset="0"/>
                          <a:cs typeface="Arial" pitchFamily="34" charset="0"/>
                        </a:rPr>
                        <a:t>и др.)</a:t>
                      </a:r>
                      <a:endParaRPr lang="ru-RU" sz="13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500298" y="2143116"/>
          <a:ext cx="41433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857752" y="2143116"/>
          <a:ext cx="414337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6429396"/>
            <a:ext cx="7358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* Лица в возрасте 15 лет и более, занятые в экономике (работающие).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ОЦЕНКА РЕСПОНДЕНТАМИ* БЕЗОПАСНОСТИ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ВЫПОЛНЯЕМОЙ ИМИ ОСНОВНОЙ РАБОТЫ</a:t>
            </a:r>
            <a:endParaRPr lang="ru-RU" sz="1400" b="1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2918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396"/>
            <a:ext cx="73580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* Лица в возрасте 15 лет и более, занятые в экономике (</a:t>
            </a:r>
            <a:r>
              <a:rPr lang="ru-RU" sz="1200" i="1" smtClean="0">
                <a:latin typeface="Arial" pitchFamily="34" charset="0"/>
                <a:cs typeface="Arial" pitchFamily="34" charset="0"/>
              </a:rPr>
              <a:t>работающие).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4214818"/>
          <a:ext cx="9144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3643314"/>
            <a:ext cx="914400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2016 году 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2014 году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0" y="1428736"/>
          <a:ext cx="9144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1285860"/>
          <a:ext cx="797722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 к числу занятых в экономике лиц в возрасте 15 лет и более соответствующего пола)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УДОВЛЕТВОРЕННОСТЬ РЕСПОНДЕНТОВ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ОСНОВНЫМИ АСПЕКТАМИ ВЫПОЛНЯЕМОЙ РАБОТЫ</a:t>
            </a:r>
            <a:endParaRPr lang="ru-RU" sz="1400" b="1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/>
        </p:nvGraphicFramePr>
        <p:xfrm>
          <a:off x="4714876" y="1643050"/>
          <a:ext cx="421484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4714876" y="1142984"/>
            <a:ext cx="3961580" cy="451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Обучаются в системе профессионального образования </a:t>
            </a:r>
            <a:r>
              <a:rPr lang="ru-RU" sz="1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процентах)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99992" y="3929066"/>
            <a:ext cx="4500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 том числе получают образование </a:t>
            </a:r>
          </a:p>
          <a:p>
            <a:pPr algn="ctr"/>
            <a:r>
              <a:rPr lang="ru-RU" sz="1100" i="1" dirty="0" smtClean="0">
                <a:latin typeface="Arial" pitchFamily="34" charset="0"/>
                <a:cs typeface="Arial" pitchFamily="34" charset="0"/>
              </a:rPr>
              <a:t>(в процентах к числу респондентов, обучающихся в образовательных организациях профессионального образования)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3886892"/>
              </p:ext>
            </p:extLst>
          </p:nvPr>
        </p:nvGraphicFramePr>
        <p:xfrm>
          <a:off x="4716016" y="4714885"/>
          <a:ext cx="4142264" cy="142875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42132"/>
                <a:gridCol w="500066"/>
                <a:gridCol w="500066"/>
              </a:tblGrid>
              <a:tr h="375869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2014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586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бесплатное (за счет бюджетных средств)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59,6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62,5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7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 платной основе (по договору с полным или частичным возмещением стоимости обучения)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40,4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2708920"/>
          <a:ext cx="3929090" cy="1310331"/>
        </p:xfrm>
        <a:graphic>
          <a:graphicData uri="http://schemas.openxmlformats.org/drawingml/2006/table">
            <a:tbl>
              <a:tblPr firstRow="1" bandRow="1"/>
              <a:tblGrid>
                <a:gridCol w="1718977"/>
                <a:gridCol w="2210113"/>
              </a:tblGrid>
              <a:tr h="643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15,5%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204" marR="8184" marT="818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  <a:alpha val="5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учатся в какой-либо образовательной организации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(обучающиеся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в образовательных организациях)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20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  <a:alpha val="55000"/>
                      </a:schemeClr>
                    </a:solidFill>
                  </a:tcPr>
                </a:tc>
              </a:tr>
              <a:tr h="666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респондентов в возрасте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от 15 лет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 55 лет (женщины)/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60 лет (мужчины)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6408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  <a:alpha val="5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1196752"/>
          <a:ext cx="3929090" cy="1296144"/>
        </p:xfrm>
        <a:graphic>
          <a:graphicData uri="http://schemas.openxmlformats.org/drawingml/2006/table">
            <a:tbl>
              <a:tblPr firstRow="1" bandRow="1"/>
              <a:tblGrid>
                <a:gridCol w="1571636"/>
                <a:gridCol w="2357454"/>
              </a:tblGrid>
              <a:tr h="7015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3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68,8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8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69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имеют профессиональное образование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8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69000"/>
                      </a:schemeClr>
                    </a:solidFill>
                  </a:tcPr>
                </a:tc>
              </a:tr>
              <a:tr h="5945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респондентов 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возрасте 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15 лет и более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8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69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84" marR="8184" marT="8184" marB="0" anchor="b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85720" y="6429396"/>
            <a:ext cx="61436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i="1" baseline="30000" dirty="0" smtClean="0">
                <a:latin typeface="Arial" pitchFamily="34" charset="0"/>
                <a:cs typeface="Arial" pitchFamily="34" charset="0"/>
              </a:rPr>
              <a:t>*  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За исключением респондентов, обучающихся по программам подготовки кадров 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900" i="1" dirty="0" smtClean="0">
                <a:latin typeface="Arial" pitchFamily="34" charset="0"/>
                <a:cs typeface="Arial" pitchFamily="34" charset="0"/>
              </a:rPr>
              <a:t>высшей квалификации</a:t>
            </a:r>
            <a:r>
              <a:rPr lang="en-US" sz="9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9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23529" y="4437112"/>
          <a:ext cx="4032447" cy="1728192"/>
        </p:xfrm>
        <a:graphic>
          <a:graphicData uri="http://schemas.openxmlformats.org/drawingml/2006/table">
            <a:tbl>
              <a:tblPr firstRow="1" bandRow="1"/>
              <a:tblGrid>
                <a:gridCol w="1764196"/>
                <a:gridCol w="2268251"/>
              </a:tblGrid>
              <a:tr h="532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81,8%</a:t>
                      </a:r>
                      <a:endParaRPr lang="ru-RU" sz="3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204" marR="8184" marT="818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alpha val="61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получают  профессиональное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образование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(из числа обучающихся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в образовательных организациях)</a:t>
                      </a:r>
                    </a:p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204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alpha val="61000"/>
                      </a:schemeClr>
                    </a:solidFill>
                  </a:tcPr>
                </a:tc>
              </a:tr>
              <a:tr h="1195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респондентов в возрасте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от 15 лет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до 55 лет (женщины)/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60 лет (мужчины)</a:t>
                      </a:r>
                      <a:endParaRPr lang="ru-RU" sz="900" b="0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6408" marR="8184" marT="818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  <a:alpha val="61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51520" y="332657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НАЛИЧИЕ ПРОФЕССИОНАЛЬНОГО ОБРАЗОВАНИЯ И ОБУЧЕНИЕ В ОБРАЗОВАТЕЛЬНОЙ ОРГАНИЗАЦИИ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36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85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ОБЕСПЕЧЕННОСТЬ ДОМОХОЗЯЙСТВ СРЕДСТВАМИ СВЯЗИ И ТЕЛЕВИДЕНИЯ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71473" y="999985"/>
          <a:ext cx="8143931" cy="464088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357850"/>
                <a:gridCol w="1071570"/>
                <a:gridCol w="928694"/>
                <a:gridCol w="785817"/>
              </a:tblGrid>
              <a:tr h="357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616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 респонденты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9363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сельских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населенных пунктах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2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 домохозяйства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из них</a:t>
                      </a:r>
                    </a:p>
                  </a:txBody>
                  <a:tcPr marL="3429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имеющие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цветной телевизор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спутниковая антенна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кабельное телевидение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стационарный телефон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мобильный телефон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домашний стационарный компьютер и/или портативный компьютер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Из числа домохозяйств, не обеспеченных средствами связи и телевидения, указали, что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могут приобрести (установить) при желании :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спутниковая антенна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22,3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стационарный телефон 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домашний стационарный компьютер и/или портативный компьютер</a:t>
                      </a: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79912" y="642918"/>
            <a:ext cx="12961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8572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ИСПОЛЬЗОВАНИЕ СЕТИ ИНТЕРНЕТ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endParaRPr lang="en-US" sz="16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42911" y="999985"/>
          <a:ext cx="8072492" cy="5426248"/>
        </p:xfrm>
        <a:graphic>
          <a:graphicData uri="http://schemas.openxmlformats.org/drawingml/2006/table">
            <a:tbl>
              <a:tblPr/>
              <a:tblGrid>
                <a:gridCol w="4929221"/>
                <a:gridCol w="1071570"/>
                <a:gridCol w="1000132"/>
                <a:gridCol w="1071569"/>
              </a:tblGrid>
              <a:tr h="357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8616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Все респонденты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16" marR="8616" marT="861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9363">
                <a:tc>
                  <a:txBody>
                    <a:bodyPr/>
                    <a:lstStyle/>
                    <a:p>
                      <a:pPr algn="l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сельских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населенных пунктах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234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</a:pP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–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числе: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наличию навыков практической работы с персональным компьютером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имеющие навыки практической работы с персональным компьютером   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имеющие навыков практической работы с персональным компьютером 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наличию в домохозяйстве возможности для выхода в сеть Интернет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имеющие возможность для выхода в сеть Интернет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имеющие возможности для выхода в сеть Интернет </a:t>
                      </a: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частоте</a:t>
                      </a:r>
                      <a:r>
                        <a:rPr lang="ru-RU" sz="1000" b="0" i="1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ыхода 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сеть Интернет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каждый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день или почти каждый день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или несколько раз в неделю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 случая к случаю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пользуюсь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наличию устройств для доступа в </a:t>
                      </a:r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сеть Интернет  </a:t>
                      </a:r>
                    </a:p>
                  </a:txBody>
                  <a:tcPr marL="10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персональный компьютер и/или портативный компьютер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мобильный телефон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4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другое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8616" marT="86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616" marR="8616" marT="8616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779912" y="642918"/>
            <a:ext cx="12961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процентах)</a:t>
            </a:r>
            <a:endParaRPr lang="ru-RU" sz="1200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827584" y="274639"/>
            <a:ext cx="7402016" cy="511155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2B0B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ru-RU" sz="1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в процентах)</a:t>
            </a:r>
            <a:br>
              <a:rPr lang="ru-RU" sz="1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0" cap="sm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0" cap="small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3" y="1071545"/>
          <a:ext cx="8215370" cy="5384115"/>
        </p:xfrm>
        <a:graphic>
          <a:graphicData uri="http://schemas.openxmlformats.org/drawingml/2006/table">
            <a:tbl>
              <a:tblPr/>
              <a:tblGrid>
                <a:gridCol w="4138221"/>
                <a:gridCol w="1687690"/>
                <a:gridCol w="1214103"/>
                <a:gridCol w="1175356"/>
              </a:tblGrid>
              <a:tr h="203946">
                <a:tc rowSpan="2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 респонденты</a:t>
                      </a:r>
                    </a:p>
                  </a:txBody>
                  <a:tcPr marL="8057" marR="8057" marT="80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том числе проживают</a:t>
                      </a:r>
                    </a:p>
                  </a:txBody>
                  <a:tcPr marL="8057" marR="8057" marT="80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городских населенных пунктах </a:t>
                      </a:r>
                    </a:p>
                  </a:txBody>
                  <a:tcPr marL="8057" marR="8057" marT="80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сельских населенных пунктах </a:t>
                      </a:r>
                    </a:p>
                  </a:txBody>
                  <a:tcPr marL="8057" marR="8057" marT="80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3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Лица в возрасте 15 лет и более – всего</a:t>
                      </a:r>
                    </a:p>
                  </a:txBody>
                  <a:tcPr marL="8057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том числе:</a:t>
                      </a:r>
                    </a:p>
                  </a:txBody>
                  <a:tcPr marL="217542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 целям использования выхода в Интернет</a:t>
                      </a:r>
                    </a:p>
                  </a:txBody>
                  <a:tcPr marL="72514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поиск или выполнения оплачиваемой работы, рассылка информации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получение информации, оформление документов на сайтах органов государственной власти, госучреждений и ведомств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поиск информации о товарах и услугах для повседневной жизни, заказ товаров (бронирование мест), подача собственных объявлений о продаже личных вещей и имущества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осуществление финансовых операций (оплата услуг, перевод денег)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дистанционное обучение по обязательной или дополнительной программе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пользование электронными библиотеками, энциклопедиями, виртуальными экскурсиями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др.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прочтение новостной информации, статей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общение в социальных сетях для поддержания личных контактов и обмена информацией, переписка с родными и близкими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8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обсуждение социальных и политических вопросов, участие в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Интернет-акциях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, опросах общественного мнения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др.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5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скачивание фильмов, музыки и игр, сетевые игры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 </a:t>
                      </a:r>
                      <a:r>
                        <a:rPr lang="ru-RU" sz="1050" b="0" i="0" u="none" strike="noStrike" smtClean="0">
                          <a:solidFill>
                            <a:srgbClr val="000000"/>
                          </a:solidFill>
                          <a:latin typeface="Arial"/>
                        </a:rPr>
                        <a:t>др.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для других целей</a:t>
                      </a:r>
                    </a:p>
                  </a:txBody>
                  <a:tcPr marL="145028" marR="8057" marT="8057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057" marR="8057" marT="8057" marB="0"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5786" y="285729"/>
            <a:ext cx="7786742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ИСПОЛЬЗОВАНИЕ ВЫХОДА В ИНТЕРНЕТ  ПО ЦЕЛЯМ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472608"/>
          </a:xfrm>
        </p:spPr>
        <p:txBody>
          <a:bodyPr>
            <a:normAutofit/>
          </a:bodyPr>
          <a:lstStyle/>
          <a:p>
            <a:pPr marL="533400" indent="-533400" algn="ctr">
              <a:lnSpc>
                <a:spcPct val="90000"/>
              </a:lnSpc>
              <a:buNone/>
              <a:defRPr/>
            </a:pPr>
            <a:r>
              <a:rPr lang="ru-RU" sz="1800" b="1" u="sng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статистической информации, отражающей</a:t>
            </a:r>
            <a:r>
              <a:rPr lang="ru-RU" sz="18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  <a:p>
            <a:pPr marL="533400" indent="-5334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фактические условия жизнедеятельности семей;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потребность: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sz="2400" dirty="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       - в обеспечении безопасной и благоприятной среды обитания, здорового образа жизни; воспитании и развитии детей,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sz="2400" dirty="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       - повышении трудовой, профессиональной и социальной мобильности,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sz="2400" dirty="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       - улучшении жилищных условий,</a:t>
            </a:r>
          </a:p>
          <a:p>
            <a:pPr marL="533400" indent="-533400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sz="2400" dirty="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       - установлении и развитии </a:t>
            </a:r>
            <a:r>
              <a:rPr lang="ru-RU" sz="2400" err="1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социо-культурных</a:t>
            </a:r>
            <a:r>
              <a:rPr lang="ru-RU" sz="240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 связей</a:t>
            </a:r>
            <a:r>
              <a:rPr lang="en-US" sz="2400" smtClean="0">
                <a:solidFill>
                  <a:srgbClr val="2B2BAB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solidFill>
                <a:srgbClr val="2B2BAB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2B2BAB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77472" cy="8103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КОМПЛЕКСНОГО НАБЛЮДЕНИЯ </a:t>
            </a:r>
            <a:br>
              <a:rPr lang="ru-RU" sz="2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УСЛОВИЙ ЖИЗНИ НАСЕЛЕНИЯ</a:t>
            </a:r>
            <a:r>
              <a:rPr lang="ru-RU" sz="22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cap="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cap="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cap="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p16_mihalevichi\Desktop\!Краснова\2013_12_10 Семинар\картинки\3026_32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1475656" cy="995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42918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процентах, без указавших вариант ответа «очень плохое»)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1429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ОЦЕНКА РЕСПОНДЕНТАМИ СОСТОЯНИЯ СВОЕГО ЗДОРОВЬЯ</a:t>
            </a:r>
            <a:endParaRPr lang="ru-RU" sz="1400" b="1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14282" y="928670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285728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ПОЛУЧЕНИЕ  СКОРОЙ 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МЕДИЦИНСКОЙ  ПОМОЩИ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285728"/>
            <a:ext cx="4643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ПОЛУЧЕНИЕ АМБУЛАТОРНО-ПОЛИКЛИНИЧЕСКОЙ ПОМОЩИ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1000108"/>
            <a:ext cx="4143404" cy="1143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42844" y="1071546"/>
            <a:ext cx="41434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42,2%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лиц в возрасте 15 лет и более обращались за амбулаторно-поликлинической помощью в </a:t>
            </a:r>
            <a:r>
              <a:rPr lang="ru-RU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медорганизации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2016 г.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57884" y="157161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 минут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" name="Диаграмма 51"/>
          <p:cNvGraphicFramePr/>
          <p:nvPr>
            <p:extLst>
              <p:ext uri="{D42A27DB-BD31-4B8C-83A1-F6EECF244321}">
                <p14:modId xmlns:p14="http://schemas.microsoft.com/office/powerpoint/2010/main" xmlns="" val="375830154"/>
              </p:ext>
            </p:extLst>
          </p:nvPr>
        </p:nvGraphicFramePr>
        <p:xfrm>
          <a:off x="142844" y="3000372"/>
          <a:ext cx="4214810" cy="3453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14282" y="2428868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СРЕДНИЕ ЗАТРАТЫ ВРЕМЕНИ В АМБУЛАТОРНО-ПОЛИКЛИНИЧЕСКИХ ОРГАНИЗАЦИЯХ, МИНУТ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57752" y="1000108"/>
            <a:ext cx="4143404" cy="1143008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1071546"/>
            <a:ext cx="41434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8,1%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лиц в возрасте 15 лет и более вызывали скорую медицинскую помощь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г.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(за период с января по первую половину сентября </a:t>
            </a:r>
            <a:r>
              <a:rPr lang="ru-RU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г.)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57752" y="2428868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СРЕДНИЕ ЗАТРАТЫ ВРЕМЕНИ НА ОЖИДАНИЕ СКОРОЙ МЕДИЦИНСКОЙ ПОМОЩИ, МИНУТ 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" name="Диаграмма 36"/>
          <p:cNvGraphicFramePr/>
          <p:nvPr/>
        </p:nvGraphicFramePr>
        <p:xfrm>
          <a:off x="4786314" y="3071810"/>
          <a:ext cx="40719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6429396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за период с января по первую половину сентября 2016 года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786314" y="857232"/>
            <a:ext cx="4143404" cy="114300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21429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ПОЛУЧЕНИЕ СТАЦИОНАРНОЙ МЕДИЦИНСКОЙ ПОМОЩИ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2531002"/>
              </p:ext>
            </p:extLst>
          </p:nvPr>
        </p:nvGraphicFramePr>
        <p:xfrm>
          <a:off x="142844" y="2071678"/>
          <a:ext cx="4143404" cy="3963172"/>
        </p:xfrm>
        <a:graphic>
          <a:graphicData uri="http://schemas.openxmlformats.org/drawingml/2006/table">
            <a:tbl>
              <a:tblPr/>
              <a:tblGrid>
                <a:gridCol w="2900384"/>
                <a:gridCol w="1243020"/>
              </a:tblGrid>
              <a:tr h="87917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dirty="0" smtClean="0">
                          <a:latin typeface="Arial" pitchFamily="34" charset="0"/>
                          <a:cs typeface="Arial" pitchFamily="34" charset="0"/>
                        </a:rPr>
                        <a:t>В ПРОЦЕНТАХ К ЧИСЛУ РЕСПОНДЕНТОВ </a:t>
                      </a:r>
                      <a:endParaRPr lang="en-US" sz="1200" b="1" i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200" b="1" i="0" dirty="0" smtClean="0">
                          <a:latin typeface="Arial" pitchFamily="34" charset="0"/>
                          <a:cs typeface="Arial" pitchFamily="34" charset="0"/>
                        </a:rPr>
                        <a:t>В ВОЗРАСТЕ 15 ЛЕТ И БОЛЕЕ </a:t>
                      </a:r>
                    </a:p>
                    <a:p>
                      <a:pPr algn="ctr" fontAlgn="ctr"/>
                      <a:r>
                        <a:rPr lang="ru-RU" sz="1200" b="1" i="0" dirty="0" smtClean="0">
                          <a:latin typeface="Arial" pitchFamily="34" charset="0"/>
                          <a:cs typeface="Arial" pitchFamily="34" charset="0"/>
                        </a:rPr>
                        <a:t>СООТВЕТСТВУЮЩЕЙ ГРУППЫ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8204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28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среднее количество случаев госпитализации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 общему числу дней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госпитализации,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 %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 1 до 14 дней</a:t>
                      </a:r>
                    </a:p>
                  </a:txBody>
                  <a:tcPr marL="468000" marR="0" marT="720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72,4</a:t>
                      </a:r>
                    </a:p>
                  </a:txBody>
                  <a:tcPr marL="9525" marR="28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35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от 15 до 21 дня</a:t>
                      </a:r>
                    </a:p>
                  </a:txBody>
                  <a:tcPr marL="468000" marR="0" marT="720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14,2</a:t>
                      </a:r>
                    </a:p>
                  </a:txBody>
                  <a:tcPr marL="9525" marR="28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4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более 21 дня</a:t>
                      </a:r>
                    </a:p>
                  </a:txBody>
                  <a:tcPr marL="468000" marR="0" marT="720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13,4</a:t>
                      </a:r>
                    </a:p>
                  </a:txBody>
                  <a:tcPr marL="9525" marR="28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68000" marR="0" marT="7200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288000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9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14 дней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среднее количество дней госпитализации</a:t>
                      </a: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98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8 дней 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среднее число дней ожидания госпитализации после направления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(при последнем случае госпитализации)*</a:t>
                      </a:r>
                    </a:p>
                  </a:txBody>
                  <a:tcPr marL="196408" marR="8184" marT="8184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00562" y="214290"/>
            <a:ext cx="4643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ОБРАЩЕНИЕ ЗА СТОМАТОЛОГИЧЕСКОЙ ПОМОЩЬЮ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928670"/>
            <a:ext cx="4143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48,3% лиц в возрасте 15 лет и более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указали на наличие проблем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полостью рта, требующих стоматологической помощи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4786314" y="4929198"/>
          <a:ext cx="4143404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42844" y="857232"/>
            <a:ext cx="4143404" cy="1143008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2844" y="857232"/>
            <a:ext cx="42148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9,2%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лиц в возрасте 15 лет и более имели  случаи госпитализации в стационарной медицинской организации в </a:t>
            </a:r>
            <a:r>
              <a:rPr lang="ru-RU" sz="1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г. </a:t>
            </a:r>
            <a:endPara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(за период с января по первую половину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сентября </a:t>
            </a:r>
            <a:r>
              <a:rPr lang="ru-RU" sz="1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2016 г.)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6143644"/>
            <a:ext cx="4143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*за исключением госпитализированных в день обращения за медицинской помощью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786314" y="2214554"/>
          <a:ext cx="4071966" cy="2551750"/>
        </p:xfrm>
        <a:graphic>
          <a:graphicData uri="http://schemas.openxmlformats.org/drawingml/2006/table">
            <a:tbl>
              <a:tblPr/>
              <a:tblGrid>
                <a:gridCol w="3143272"/>
                <a:gridCol w="928694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из числа лиц в возрасте 15 лет и более, в %: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обращавшиеся в 2016 году за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стоматологической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помощью </a:t>
                      </a: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32,7</a:t>
                      </a:r>
                    </a:p>
                  </a:txBody>
                  <a:tcPr marL="9525" marR="180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 обращавшиеся в 2016 году за стоматологической помощью</a:t>
                      </a:r>
                    </a:p>
                  </a:txBody>
                  <a:tcPr marL="1800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67,3</a:t>
                      </a:r>
                    </a:p>
                  </a:txBody>
                  <a:tcPr marL="9525" marR="180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из них лица</a:t>
                      </a:r>
                    </a:p>
                  </a:txBody>
                  <a:tcPr marL="3429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80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 имевшие необходимости обращения за стоматологической помощью</a:t>
                      </a:r>
                    </a:p>
                  </a:txBody>
                  <a:tcPr marL="457200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45,7</a:t>
                      </a:r>
                    </a:p>
                  </a:txBody>
                  <a:tcPr marL="9525" marR="180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80000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8625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Лица в возрасте 15 лет и более, не имевшие в 2016 году необходимости обращения за стоматологической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помощью, посещали стоматолога в последний раз,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в %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: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80000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4290"/>
            <a:ext cx="914400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ЧАСТОТА И ПРИЧИНЫ НЕОБРАЩЕНИЯ ЗА МЕДИЦИНСКОЙ ПОМОЩЬЮ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285860"/>
            <a:ext cx="42148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latin typeface="Arial" pitchFamily="34" charset="0"/>
                <a:cs typeface="Arial" pitchFamily="34" charset="0"/>
              </a:rPr>
              <a:t>(в процентах к числу респондентов в возрасте </a:t>
            </a:r>
          </a:p>
          <a:p>
            <a:pPr algn="ctr"/>
            <a:r>
              <a:rPr lang="ru-RU" sz="1100" i="1" dirty="0" smtClean="0">
                <a:latin typeface="Arial" pitchFamily="34" charset="0"/>
                <a:cs typeface="Arial" pitchFamily="34" charset="0"/>
              </a:rPr>
              <a:t>15 лет и более, имевших случаи необращения в медицинские организации при наличии потребности </a:t>
            </a:r>
          </a:p>
          <a:p>
            <a:pPr algn="ctr"/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в медицинской помощи) </a:t>
            </a:r>
            <a:endParaRPr lang="ru-RU" sz="11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745511496"/>
              </p:ext>
            </p:extLst>
          </p:nvPr>
        </p:nvGraphicFramePr>
        <p:xfrm>
          <a:off x="4071934" y="2143116"/>
          <a:ext cx="507206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572000" y="71435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ПРИЧИНЫ  НЕОБРАЩЕНИЯ 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ЗА МЕДИЦИНСКОЙ ПОМОЩЬЮ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14282" y="1000108"/>
          <a:ext cx="4286280" cy="501620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571900"/>
                <a:gridCol w="714380"/>
              </a:tblGrid>
              <a:tr h="685998">
                <a:tc gridSpan="2">
                  <a:txBody>
                    <a:bodyPr/>
                    <a:lstStyle/>
                    <a:p>
                      <a:pPr marL="180975" indent="-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Доля лиц в возрасте 15 лет и более, имевших 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отчетном году</a:t>
                      </a:r>
                      <a:r>
                        <a:rPr lang="en-US" sz="1100" b="1" baseline="30000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случаи необращения в медицинские организации при наличии потребности в медицинской 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помощи</a:t>
                      </a:r>
                      <a:endParaRPr lang="ru-RU" sz="11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31,8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02">
                <a:tc gridSpan="2">
                  <a:txBody>
                    <a:bodyPr/>
                    <a:lstStyle/>
                    <a:p>
                      <a:pPr marL="265113" indent="-619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Arial" pitchFamily="34" charset="0"/>
                          <a:cs typeface="Arial" pitchFamily="34" charset="0"/>
                        </a:rPr>
                        <a:t>в том числе по частоте возникновения </a:t>
                      </a:r>
                      <a:endParaRPr lang="ru-RU" sz="11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65113" indent="-61913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таких ситуаций</a:t>
                      </a:r>
                      <a:endParaRPr lang="ru-RU" sz="11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857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регулярно (один или несколько раз в месяц)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7,4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3,2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эпизодически (один или несколько раз в этом году)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33,1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28,7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более</a:t>
                      </a: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endParaRPr lang="ru-RU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29">
                <a:tc gridSpan="2">
                  <a:txBody>
                    <a:bodyPr/>
                    <a:lstStyle/>
                    <a:p>
                      <a:pPr marL="180975" indent="-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Arial" pitchFamily="34" charset="0"/>
                          <a:cs typeface="Arial" pitchFamily="34" charset="0"/>
                        </a:rPr>
                        <a:t>из них по факту обращения в 2016 году </a:t>
                      </a:r>
                      <a:endParaRPr lang="ru-RU" sz="1100" b="1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indent="-952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Arial" pitchFamily="34" charset="0"/>
                          <a:cs typeface="Arial" pitchFamily="34" charset="0"/>
                        </a:rPr>
                        <a:t>без </a:t>
                      </a:r>
                      <a:r>
                        <a:rPr lang="ru-RU" sz="1100" b="1" i="1" dirty="0">
                          <a:latin typeface="Arial" pitchFamily="34" charset="0"/>
                          <a:cs typeface="Arial" pitchFamily="34" charset="0"/>
                        </a:rPr>
                        <a:t>посещения медицинских организаций</a:t>
                      </a:r>
                      <a:endParaRPr lang="ru-RU" sz="11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за консультативной помощью медицинских работников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5,4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8,9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180975" indent="-952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за помощью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народных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це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лителей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гомеопатов, знахарей, экстрасенсов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marL="0" indent="446088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 0,4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108000" marT="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6215082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за период с января по первую половину сентября 2016 года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785794"/>
            <a:ext cx="1612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РАСПРОСТРАНЕННОСТЬ КУРЕНИЯ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СРЕДИ РЕСПОНДЕНТОВ В ВОЗРАСТЕ 15 ЛЕТ И БОЛЕЕ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57232"/>
            <a:ext cx="914400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72066" y="4286256"/>
          <a:ext cx="3581396" cy="18634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49506"/>
                <a:gridCol w="843326"/>
                <a:gridCol w="788564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Выкуривают в день: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114300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14300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до 5 сигарет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12,7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180000" marT="9525" marB="7200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20,0</a:t>
                      </a:r>
                    </a:p>
                  </a:txBody>
                  <a:tcPr marL="9525" marR="180000" marT="9525" marB="7200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65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до 10 сигарет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29,2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180000" marT="9525" marB="7200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28,3</a:t>
                      </a:r>
                    </a:p>
                  </a:txBody>
                  <a:tcPr marL="9525" marR="180000" marT="9525" marB="7200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до одной пачки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49,3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180000" marT="9525" marB="7200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41,9</a:t>
                      </a:r>
                    </a:p>
                  </a:txBody>
                  <a:tcPr marL="9525" marR="180000" marT="9525" marB="7200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  более одной пачки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200" kern="12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kern="12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200" kern="1200" dirty="0">
                          <a:latin typeface="Arial" pitchFamily="34" charset="0"/>
                          <a:cs typeface="Arial" pitchFamily="34" charset="0"/>
                        </a:rPr>
                        <a:t>8,8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180000" marT="9525" marB="7200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9,8</a:t>
                      </a:r>
                    </a:p>
                  </a:txBody>
                  <a:tcPr marL="9525" marR="180000" marT="9525" marB="7200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928934"/>
          <a:ext cx="9144000" cy="975360"/>
        </p:xfrm>
        <a:graphic>
          <a:graphicData uri="http://schemas.openxmlformats.org/drawingml/2006/table">
            <a:tbl>
              <a:tblPr firstRow="1" bandRow="1"/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ВОЗРАСТ, В</a:t>
                      </a:r>
                      <a:r>
                        <a:rPr lang="en-US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КОТОРОМ </a:t>
                      </a:r>
                      <a:r>
                        <a:rPr lang="en-US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РЕСПОНДЕНТЫ </a:t>
                      </a:r>
                      <a:r>
                        <a:rPr lang="en-US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4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НАЧАЛИ </a:t>
                      </a:r>
                      <a:r>
                        <a:rPr lang="en-US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КУРИТЬ</a:t>
                      </a:r>
                      <a:endParaRPr lang="ru-RU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ВЫКУРИВАЕМЫХ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СИГАРЕТ В ДЕНЬ </a:t>
                      </a:r>
                      <a:endParaRPr lang="ru-RU" sz="14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latin typeface="Arial" pitchFamily="34" charset="0"/>
                          <a:cs typeface="Arial" pitchFamily="34" charset="0"/>
                        </a:rPr>
                        <a:t>(в процентах к числу респондентов в возрасте 15 лет и более, курящих или бросивших курить) </a:t>
                      </a:r>
                      <a:endParaRPr lang="ru-RU" sz="12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latin typeface="Arial" pitchFamily="34" charset="0"/>
                          <a:cs typeface="Arial" pitchFamily="34" charset="0"/>
                        </a:rPr>
                        <a:t>(лица в возрасте 15 лет и более, курящие ежедневно, в процентах )</a:t>
                      </a:r>
                      <a:endParaRPr lang="ru-RU" sz="12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85720" y="3786190"/>
          <a:ext cx="407196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214282" y="1142984"/>
          <a:ext cx="8786874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1357298"/>
          <a:ext cx="812573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500042"/>
            <a:ext cx="8143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ЧАСТОТА УПОТРЕБЛЕНИЯ АЛКОГОЛЬНЫХ НАПИТКОВ</a:t>
            </a:r>
          </a:p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 к числу респондентов в возрасте 15 лет и более соответствующей группы)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ДОЛЯ РЕСПОНДЕНТОВ, РЕГУЛЯРНО ПОСЕЩАВШИХ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КУЛЬТУРНО-РАЗВЛЕКАТЕЛЬНЫЕ МЕРОПРИЯТИЯ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 к числу лиц в возрасте 15 лет и более, посещавших какие-либо культурно-развлекательные мероприятия за последние 12 месяцев)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357444918"/>
              </p:ext>
            </p:extLst>
          </p:nvPr>
        </p:nvGraphicFramePr>
        <p:xfrm>
          <a:off x="285720" y="1571612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285728"/>
            <a:ext cx="9144000" cy="45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ЗАНЯТИЯ АКТИВНЫМИ ВИДАМИ ОТДЫХА</a:t>
            </a:r>
          </a:p>
          <a:p>
            <a:pPr algn="ctr">
              <a:lnSpc>
                <a:spcPts val="88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42918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7752923" y="1949340"/>
            <a:ext cx="1370539" cy="3796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19050" rIns="38100" bIns="190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>
                <a:latin typeface="Arial" pitchFamily="34" charset="0"/>
                <a:cs typeface="Arial" pitchFamily="34" charset="0"/>
              </a:rPr>
              <a:t>12,0%</a:t>
            </a:r>
            <a:endParaRPr lang="ru-RU" sz="1000" kern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" name="Таблица 53"/>
          <p:cNvGraphicFramePr>
            <a:graphicFrameLocks noGrp="1"/>
          </p:cNvGraphicFramePr>
          <p:nvPr/>
        </p:nvGraphicFramePr>
        <p:xfrm>
          <a:off x="4714876" y="3357562"/>
          <a:ext cx="4000526" cy="318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886"/>
                <a:gridCol w="708261"/>
                <a:gridCol w="714379"/>
              </a:tblGrid>
              <a:tr h="35719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74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 лиц в возрасте 15 лет и более,  способных вести активный образ жизни, в процентах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8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занимались какими-либо видами  активного отдыха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44,5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посещали спортивную секцию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13,0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9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посещали занятия фитнесом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5,2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8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посещали занятия плаванием, водными видами 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15,2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занимались играми на открытом воздухе (хоккей, футбол, волейбол, бадминтон </a:t>
                      </a: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100" u="none" strike="noStrike" smtClean="0">
                          <a:latin typeface="Arial" pitchFamily="34" charset="0"/>
                          <a:cs typeface="Arial" pitchFamily="34" charset="0"/>
                        </a:rPr>
                        <a:t>т.п.)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22,7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7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занимались спортивным туризмом, участвовали в походах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16,1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Диаграмма 54"/>
          <p:cNvGraphicFramePr/>
          <p:nvPr/>
        </p:nvGraphicFramePr>
        <p:xfrm>
          <a:off x="142844" y="1000108"/>
          <a:ext cx="8786874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357158" y="3357562"/>
          <a:ext cx="4000526" cy="235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886"/>
                <a:gridCol w="708261"/>
                <a:gridCol w="714379"/>
              </a:tblGrid>
              <a:tr h="363217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69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Лица в возрасте 15 лет и более, не занимавшиеся никакими видами активного отдыха,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причине, в процентах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отсутствие желания</a:t>
                      </a:r>
                    </a:p>
                  </a:txBody>
                  <a:tcPr marL="1143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20,6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21,6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высокая стоимость занятий</a:t>
                      </a:r>
                    </a:p>
                  </a:txBody>
                  <a:tcPr marL="1143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6,5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5,0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нехватка времени</a:t>
                      </a:r>
                    </a:p>
                  </a:txBody>
                  <a:tcPr marL="1143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61,6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60,0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отсутствие поблизости мест для занятий</a:t>
                      </a:r>
                    </a:p>
                  </a:txBody>
                  <a:tcPr marL="1143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7,6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12,7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другое</a:t>
                      </a:r>
                    </a:p>
                  </a:txBody>
                  <a:tcPr marL="1143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3,7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0,7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/>
        </p:nvGraphicFramePr>
        <p:xfrm>
          <a:off x="0" y="1142984"/>
          <a:ext cx="5500694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0" y="214290"/>
            <a:ext cx="9144000" cy="4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ЗАНЯТИЯ АКТИВНЫМИ ВИДАМИ ОТДЫХА</a:t>
            </a:r>
          </a:p>
          <a:p>
            <a:pPr algn="ctr">
              <a:lnSpc>
                <a:spcPts val="8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571868" y="1000108"/>
          <a:ext cx="5429256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5714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 к числу респондентов соответствующей группы, </a:t>
            </a:r>
          </a:p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способных вести активный образ жизни)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ОСНОВНЫЕ ЗАНЯТИЯ В СВОБОДНОЕ ВРЕМЯ У МОЛОДЕЖИ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1435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1214422"/>
          <a:ext cx="7072362" cy="498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7336"/>
                <a:gridCol w="1252105"/>
                <a:gridCol w="1262921"/>
              </a:tblGrid>
              <a:tr h="451358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14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Молодежь в возрасте 15 - 23 лет (кроме обучающихся по программам подготовки кадров высшей квалификации) по основным занятиям в свободное время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общение с друзьями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74,8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80,0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чтение книг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14,2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7,2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 библиотек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3,7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3,1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 за компьютером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76,3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78,0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просмотр телепередач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38,3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24,1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 своим увлечением (хобби)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6,8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7,2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 дискотек, клубов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5,2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10,1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посещение кинотеатров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6,1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9,9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 спортом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18,5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24,7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6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занятия домашними делами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31,7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32,0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подработка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4,1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3,5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другое занятие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2,8</a:t>
                      </a:r>
                    </a:p>
                  </a:txBody>
                  <a:tcPr marL="9525" marR="216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2714612" y="188913"/>
            <a:ext cx="4160851" cy="6477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2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Чувашская</a:t>
            </a:r>
            <a:r>
              <a:rPr lang="ru-RU" sz="22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540 домашних хозяйств – 20 участков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251520" y="2564904"/>
            <a:ext cx="1728192" cy="792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Чебоксары</a:t>
            </a: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(135)                         5 участков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sz="1300" dirty="0">
              <a:latin typeface="Arial" charset="0"/>
            </a:endParaRP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7380312" y="5013176"/>
            <a:ext cx="1763688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Батыревский</a:t>
            </a:r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 район</a:t>
            </a: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5364088" y="3501008"/>
            <a:ext cx="1584016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Вурнарский</a:t>
            </a:r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 район</a:t>
            </a:r>
            <a:endParaRPr lang="ru-RU" sz="1600" dirty="0" smtClean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charset="0"/>
            </a:endParaRP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5364088" y="2636912"/>
            <a:ext cx="1584016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Ядринский</a:t>
            </a:r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район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Times New Roman" pitchFamily="18" charset="0"/>
            </a:endParaRP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7380312" y="2714620"/>
            <a:ext cx="1763688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Моргаушский</a:t>
            </a:r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 район</a:t>
            </a:r>
            <a:endParaRPr lang="ru-RU" sz="1600" b="1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2699792" y="2564904"/>
            <a:ext cx="1944216" cy="792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Новочебоксарск</a:t>
            </a: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(54)</a:t>
            </a: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2 участка</a:t>
            </a:r>
            <a:endParaRPr lang="ru-RU" sz="1600" dirty="0" smtClean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162826" name="Rectangle 11"/>
          <p:cNvSpPr>
            <a:spLocks noChangeArrowheads="1"/>
          </p:cNvSpPr>
          <p:nvPr/>
        </p:nvSpPr>
        <p:spPr bwMode="auto">
          <a:xfrm>
            <a:off x="323850" y="333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/>
          </a:p>
        </p:txBody>
      </p:sp>
      <p:sp>
        <p:nvSpPr>
          <p:cNvPr id="162827" name="Text Box 12"/>
          <p:cNvSpPr txBox="1">
            <a:spLocks noChangeArrowheads="1"/>
          </p:cNvSpPr>
          <p:nvPr/>
        </p:nvSpPr>
        <p:spPr bwMode="auto">
          <a:xfrm>
            <a:off x="357158" y="1000108"/>
            <a:ext cx="3744040" cy="129614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Городское население </a:t>
            </a:r>
            <a:endParaRPr lang="ru-RU" sz="1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297 домашних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хозяйств</a:t>
            </a:r>
            <a:endParaRPr lang="ru-RU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29" name="Text Box 14"/>
          <p:cNvSpPr txBox="1">
            <a:spLocks noChangeArrowheads="1"/>
          </p:cNvSpPr>
          <p:nvPr/>
        </p:nvSpPr>
        <p:spPr bwMode="auto">
          <a:xfrm>
            <a:off x="214282" y="3643314"/>
            <a:ext cx="1800200" cy="64807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Канаш</a:t>
            </a: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(27)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>
              <a:latin typeface="Arial" charset="0"/>
            </a:endParaRP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162830" name="Text Box 15"/>
          <p:cNvSpPr txBox="1">
            <a:spLocks noChangeArrowheads="1"/>
          </p:cNvSpPr>
          <p:nvPr/>
        </p:nvSpPr>
        <p:spPr bwMode="auto">
          <a:xfrm>
            <a:off x="2714612" y="3643314"/>
            <a:ext cx="2016224" cy="64807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Шумерля</a:t>
            </a: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(27)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162847" name="Line 32"/>
          <p:cNvSpPr>
            <a:spLocks noChangeShapeType="1"/>
          </p:cNvSpPr>
          <p:nvPr/>
        </p:nvSpPr>
        <p:spPr bwMode="auto">
          <a:xfrm>
            <a:off x="2285984" y="2285992"/>
            <a:ext cx="45719" cy="288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49" name="Line 34"/>
          <p:cNvSpPr>
            <a:spLocks noChangeShapeType="1"/>
          </p:cNvSpPr>
          <p:nvPr/>
        </p:nvSpPr>
        <p:spPr bwMode="auto">
          <a:xfrm>
            <a:off x="7164288" y="1844825"/>
            <a:ext cx="0" cy="38164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50" name="Line 35"/>
          <p:cNvSpPr>
            <a:spLocks noChangeShapeType="1"/>
          </p:cNvSpPr>
          <p:nvPr/>
        </p:nvSpPr>
        <p:spPr bwMode="auto">
          <a:xfrm>
            <a:off x="1979712" y="2852936"/>
            <a:ext cx="6480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51" name="Line 36"/>
          <p:cNvSpPr>
            <a:spLocks noChangeShapeType="1"/>
          </p:cNvSpPr>
          <p:nvPr/>
        </p:nvSpPr>
        <p:spPr bwMode="auto">
          <a:xfrm>
            <a:off x="2000232" y="3929066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64" name="Line 49"/>
          <p:cNvSpPr>
            <a:spLocks noChangeShapeType="1"/>
          </p:cNvSpPr>
          <p:nvPr/>
        </p:nvSpPr>
        <p:spPr bwMode="auto">
          <a:xfrm>
            <a:off x="7000892" y="300037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65" name="Line 50"/>
          <p:cNvSpPr>
            <a:spLocks noChangeShapeType="1"/>
          </p:cNvSpPr>
          <p:nvPr/>
        </p:nvSpPr>
        <p:spPr bwMode="auto">
          <a:xfrm>
            <a:off x="7020272" y="5373216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66" name="Line 51"/>
          <p:cNvSpPr>
            <a:spLocks noChangeShapeType="1"/>
          </p:cNvSpPr>
          <p:nvPr/>
        </p:nvSpPr>
        <p:spPr bwMode="auto">
          <a:xfrm>
            <a:off x="6877051" y="476250"/>
            <a:ext cx="359245" cy="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67" name="Line 52"/>
          <p:cNvSpPr>
            <a:spLocks noChangeShapeType="1"/>
          </p:cNvSpPr>
          <p:nvPr/>
        </p:nvSpPr>
        <p:spPr bwMode="auto">
          <a:xfrm flipV="1">
            <a:off x="1857356" y="428604"/>
            <a:ext cx="828000" cy="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68" name="Line 53"/>
          <p:cNvSpPr>
            <a:spLocks noChangeShapeType="1"/>
          </p:cNvSpPr>
          <p:nvPr/>
        </p:nvSpPr>
        <p:spPr bwMode="auto">
          <a:xfrm>
            <a:off x="7236296" y="476672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69" name="Line 54"/>
          <p:cNvSpPr>
            <a:spLocks noChangeShapeType="1"/>
          </p:cNvSpPr>
          <p:nvPr/>
        </p:nvSpPr>
        <p:spPr bwMode="auto">
          <a:xfrm>
            <a:off x="1857356" y="428604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73" name="Text Box 7"/>
          <p:cNvSpPr txBox="1">
            <a:spLocks noChangeArrowheads="1"/>
          </p:cNvSpPr>
          <p:nvPr/>
        </p:nvSpPr>
        <p:spPr bwMode="auto">
          <a:xfrm>
            <a:off x="7380312" y="3501008"/>
            <a:ext cx="1763688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Ибресинский</a:t>
            </a:r>
            <a:endParaRPr lang="ru-RU" sz="1600" b="1" dirty="0" smtClean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район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Times New Roman" pitchFamily="18" charset="0"/>
            </a:endParaRPr>
          </a:p>
        </p:txBody>
      </p:sp>
      <p:sp>
        <p:nvSpPr>
          <p:cNvPr id="162874" name="Text Box 7"/>
          <p:cNvSpPr txBox="1">
            <a:spLocks noChangeArrowheads="1"/>
          </p:cNvSpPr>
          <p:nvPr/>
        </p:nvSpPr>
        <p:spPr bwMode="auto">
          <a:xfrm>
            <a:off x="5364088" y="4293096"/>
            <a:ext cx="1656184" cy="64807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Канашский</a:t>
            </a:r>
            <a:endParaRPr lang="ru-RU" sz="1600" b="1" dirty="0" smtClean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район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75" name="Text Box 7"/>
          <p:cNvSpPr txBox="1">
            <a:spLocks noChangeArrowheads="1"/>
          </p:cNvSpPr>
          <p:nvPr/>
        </p:nvSpPr>
        <p:spPr bwMode="auto">
          <a:xfrm>
            <a:off x="7380312" y="4293096"/>
            <a:ext cx="1763688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Урмарский</a:t>
            </a:r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 район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Times New Roman" pitchFamily="18" charset="0"/>
            </a:endParaRPr>
          </a:p>
        </p:txBody>
      </p:sp>
      <p:sp>
        <p:nvSpPr>
          <p:cNvPr id="162877" name="Line 49"/>
          <p:cNvSpPr>
            <a:spLocks noChangeShapeType="1"/>
          </p:cNvSpPr>
          <p:nvPr/>
        </p:nvSpPr>
        <p:spPr bwMode="auto">
          <a:xfrm>
            <a:off x="7020272" y="386104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62878" name="Line 49"/>
          <p:cNvSpPr>
            <a:spLocks noChangeShapeType="1"/>
          </p:cNvSpPr>
          <p:nvPr/>
        </p:nvSpPr>
        <p:spPr bwMode="auto">
          <a:xfrm>
            <a:off x="7020272" y="458112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5148064" y="1052736"/>
            <a:ext cx="3708032" cy="122413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rgbClr val="BA2D16"/>
                </a:solidFill>
                <a:latin typeface="Arial" pitchFamily="34" charset="0"/>
                <a:cs typeface="Arial" pitchFamily="34" charset="0"/>
              </a:rPr>
              <a:t>Сельское население</a:t>
            </a:r>
            <a:endParaRPr lang="ru-RU" sz="1600" dirty="0">
              <a:solidFill>
                <a:srgbClr val="BA2D1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BA2D16"/>
                </a:solidFill>
                <a:latin typeface="Arial" pitchFamily="34" charset="0"/>
                <a:cs typeface="Arial" pitchFamily="34" charset="0"/>
              </a:rPr>
              <a:t>243 домашних хозяйства</a:t>
            </a:r>
          </a:p>
          <a:p>
            <a:pPr algn="ctr"/>
            <a:r>
              <a:rPr lang="ru-RU" sz="1600" b="1" dirty="0" smtClean="0">
                <a:solidFill>
                  <a:srgbClr val="1A0599"/>
                </a:solidFill>
                <a:latin typeface="Arial" pitchFamily="34" charset="0"/>
                <a:cs typeface="Arial" pitchFamily="34" charset="0"/>
              </a:rPr>
              <a:t>(в каждом районе по 27 домохозяйств)</a:t>
            </a:r>
            <a:endParaRPr lang="ru-RU" sz="1600" dirty="0">
              <a:solidFill>
                <a:srgbClr val="1A0599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5214942" y="5013176"/>
            <a:ext cx="1805170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Комсомольский район</a:t>
            </a:r>
            <a:endParaRPr lang="ru-RU" sz="16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42844" y="4500570"/>
            <a:ext cx="1944216" cy="72008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1A0599"/>
                </a:solidFill>
                <a:latin typeface="Arial" pitchFamily="34" charset="0"/>
                <a:cs typeface="Arial" pitchFamily="34" charset="0"/>
              </a:rPr>
              <a:t>Алатырь</a:t>
            </a:r>
          </a:p>
          <a:p>
            <a:pPr algn="ctr" eaLnBrk="1" hangingPunct="1"/>
            <a:r>
              <a:rPr lang="ru-RU" sz="1600" b="1" dirty="0" smtClean="0">
                <a:solidFill>
                  <a:srgbClr val="1A0599"/>
                </a:solidFill>
                <a:latin typeface="Arial" pitchFamily="34" charset="0"/>
                <a:cs typeface="Arial" pitchFamily="34" charset="0"/>
              </a:rPr>
              <a:t>(27)</a:t>
            </a:r>
          </a:p>
          <a:p>
            <a:pPr algn="ctr" eaLnBrk="1" hangingPunct="1"/>
            <a:endParaRPr lang="ru-RU" sz="14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endParaRPr lang="ru-RU" sz="1200" dirty="0">
              <a:latin typeface="Arial" charset="0"/>
            </a:endParaRP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643174" y="4500570"/>
            <a:ext cx="1944216" cy="72008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Козловка</a:t>
            </a:r>
            <a:endParaRPr lang="ru-RU" sz="1600" b="1" dirty="0" smtClean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(27)</a:t>
            </a:r>
          </a:p>
          <a:p>
            <a:pPr algn="ctr" eaLnBrk="1" hangingPunct="1"/>
            <a:endParaRPr lang="ru-RU" sz="14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endParaRPr lang="ru-RU" sz="1200" dirty="0">
              <a:latin typeface="Arial" charset="0"/>
            </a:endParaRP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5214942" y="5000636"/>
            <a:ext cx="1805170" cy="61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Комсомольский район</a:t>
            </a:r>
            <a:endParaRPr lang="ru-RU" sz="1600" dirty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5286380" y="5715016"/>
            <a:ext cx="1801340" cy="64294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 b="1" dirty="0" err="1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Чебоксарский</a:t>
            </a:r>
            <a:r>
              <a:rPr lang="ru-RU" sz="1600" b="1" dirty="0" smtClean="0">
                <a:solidFill>
                  <a:srgbClr val="170486"/>
                </a:solidFill>
                <a:latin typeface="Arial" pitchFamily="34" charset="0"/>
                <a:cs typeface="Arial" pitchFamily="34" charset="0"/>
              </a:rPr>
              <a:t> район</a:t>
            </a:r>
            <a:endParaRPr lang="ru-RU" sz="1600" dirty="0" smtClean="0">
              <a:solidFill>
                <a:srgbClr val="17048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1600" b="1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400" dirty="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endParaRPr lang="ru-RU" sz="1200" dirty="0">
              <a:latin typeface="Arial" charset="0"/>
            </a:endParaRPr>
          </a:p>
          <a:p>
            <a:endParaRPr lang="ru-RU" sz="1200" dirty="0">
              <a:latin typeface="Arial" charset="0"/>
            </a:endParaRP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2000232" y="4786322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095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357166"/>
            <a:ext cx="9144000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НАЛИЧИЕ У РЕСПОНДЕНТОВ ВОЗМОЖНОСТИ ПОЛУЧИТЬ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НЕОБХОДИМУЮ ПОМОЩЬ СО СТОРОНЫ БЛИЗКОГО ОКРУЖЕНИЯ</a:t>
            </a:r>
          </a:p>
          <a:p>
            <a:pPr algn="ctr">
              <a:lnSpc>
                <a:spcPts val="88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107154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7752923" y="1949340"/>
            <a:ext cx="1370539" cy="3796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19050" rIns="38100" bIns="190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>
                <a:latin typeface="Arial" pitchFamily="34" charset="0"/>
                <a:cs typeface="Arial" pitchFamily="34" charset="0"/>
              </a:rPr>
              <a:t>12,0%</a:t>
            </a:r>
            <a:endParaRPr lang="ru-RU" sz="1000" kern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571472" y="1643050"/>
          <a:ext cx="7786742" cy="396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787"/>
                <a:gridCol w="1192564"/>
                <a:gridCol w="1145797"/>
                <a:gridCol w="1145797"/>
                <a:gridCol w="1145797"/>
              </a:tblGrid>
              <a:tr h="321721">
                <a:tc rowSpan="2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</a:t>
                      </a:r>
                    </a:p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респонденты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0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по основным возрастным группам: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36000" marB="7200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9849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трудо-способном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возрасте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из них молодежь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возрасте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16-29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лет 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старше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трудо-способного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возраста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86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Лица в возрасте 16 лет и более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36000" marB="36000"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4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имеющие человека, с кем могут обсудить вопросы личного характера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94,9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95,1</a:t>
                      </a: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96,4</a:t>
                      </a: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94,7</a:t>
                      </a: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4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не имеющие человека, с кем могут обсудить вопросы личного характера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4000" marR="9525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4,9</a:t>
                      </a: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3,6</a:t>
                      </a: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5,3</a:t>
                      </a:r>
                    </a:p>
                  </a:txBody>
                  <a:tcPr marL="9525" marR="18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604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том числе в случае </a:t>
                      </a:r>
                      <a:r>
                        <a:rPr lang="ru-RU" sz="11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необходимости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572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5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могут просить о помощи человека, который не является членом их домохозяйства</a:t>
                      </a:r>
                    </a:p>
                  </a:txBody>
                  <a:tcPr marL="180000" marR="3600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90,0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92,6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92,0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83,7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7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не могут просить о помощи человека, который не является членом их домохозяйства</a:t>
                      </a:r>
                    </a:p>
                  </a:txBody>
                  <a:tcPr marL="180000" marR="3600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10,0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7,4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8,0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16,3</a:t>
                      </a:r>
                    </a:p>
                  </a:txBody>
                  <a:tcPr marL="9525" marR="144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ПОДДЕРЖАНИЕ ОТНОШЕНИЙ С ДЕТЬМИ, ПРОЖИВАЮЩИМИ ОТДЕЛЬНО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7148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4"/>
          <p:cNvSpPr/>
          <p:nvPr/>
        </p:nvSpPr>
        <p:spPr>
          <a:xfrm>
            <a:off x="7752923" y="1949340"/>
            <a:ext cx="1370539" cy="3796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8100" tIns="19050" rIns="38100" bIns="190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kern="1200" dirty="0" smtClean="0">
                <a:latin typeface="Arial" pitchFamily="34" charset="0"/>
                <a:cs typeface="Arial" pitchFamily="34" charset="0"/>
              </a:rPr>
              <a:t>12,0%</a:t>
            </a:r>
            <a:endParaRPr lang="ru-RU" sz="1000" kern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" name="Диаграмма 54"/>
          <p:cNvGraphicFramePr/>
          <p:nvPr/>
        </p:nvGraphicFramePr>
        <p:xfrm>
          <a:off x="142844" y="1071546"/>
          <a:ext cx="878687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00166" y="3714752"/>
          <a:ext cx="6143668" cy="2032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0676"/>
                <a:gridCol w="1146496"/>
                <a:gridCol w="1146496"/>
              </a:tblGrid>
              <a:tr h="571504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Все респонденты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 старше трудоспособного возраста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числа лиц в возрасте 16 лет и более, имеющих детей (вне зависимости от их возраста), проживающих отдельно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36000" marT="360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marT="3600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том же населенном пункте, где проживают сами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36000" marT="360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44000" marT="36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44000" marT="36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другом населенном пункте, в другом субъекте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36000" marT="360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44000" marT="36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44000" marT="36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другой стране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88000" marR="36000" marT="3600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44000" marT="36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44000" marT="36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85786" y="3714752"/>
            <a:ext cx="785818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14,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% РЕСПОНДЕНТОВ СТАРШЕ ТРУДОСПОСОБНОГО ВОЗРАСТА, НУЖДАЮЩИХСЯ В ПОМОЩИ СВОИХ ДЕТЕЙ В ВОЗРАСТЕ 15 ЛЕТ И БОЛЕЕ, ПРОЖИВАЮЩИХ ОТДЕЛЬНО, УКАЗАЛИ, ЧТО ДЕТИ НЕ ОКАЗЫВАЮТ ИМ НИКАКОЙ НЕОБХОДИМОЙ ПОМОЩИ.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792517"/>
          <a:ext cx="4000526" cy="27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964412"/>
                <a:gridCol w="964412"/>
              </a:tblGrid>
              <a:tr h="787358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 респонденты  </a:t>
                      </a:r>
                    </a:p>
                  </a:txBody>
                  <a:tcPr marL="9525" marR="9525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старше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трудоспо-собного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возраста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4466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Из числа лиц в возрасте 16 лет и более, 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имеющих детей в возрасте 15 лет и более, проживающих отдельно, указали, что нуждаются: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7030A0"/>
                          </a:solidFill>
                          <a:latin typeface="Arial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(в процентах)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денежной помощи</a:t>
                      </a:r>
                    </a:p>
                  </a:txBody>
                  <a:tcPr marL="144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57,5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61,7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3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помощи по хозяйству</a:t>
                      </a:r>
                    </a:p>
                  </a:txBody>
                  <a:tcPr marL="144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78,7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84,8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3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покупке продуктов, вещей</a:t>
                      </a:r>
                    </a:p>
                  </a:txBody>
                  <a:tcPr marL="144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65,7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70,7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3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уходе во время болезни</a:t>
                      </a:r>
                    </a:p>
                  </a:txBody>
                  <a:tcPr marL="144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72,7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81,7</a:t>
                      </a:r>
                    </a:p>
                  </a:txBody>
                  <a:tcPr marL="36000" marR="72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572000" y="833391"/>
          <a:ext cx="4319472" cy="2667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016728"/>
                <a:gridCol w="1016728"/>
              </a:tblGrid>
              <a:tr h="788740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 респонденты  </a:t>
                      </a:r>
                    </a:p>
                  </a:txBody>
                  <a:tcPr marL="9525" marR="9525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старше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трудоспо-собного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возраста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0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069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Из числа лиц в возрасте 16 лет и более, нуждающихся в помощи своих детей в возрасте 15 лет и более, проживающих отдельно, указали, что дети оказывают им необходимую помощь: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(в процентах)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денежной помощи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36,5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40,6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помощи по хозяйству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73,3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77,0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покупке продуктов, вещей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51,9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62,2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4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 уходе во время болезни</a:t>
                      </a:r>
                    </a:p>
                  </a:txBody>
                  <a:tcPr marL="21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66,4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74,8</a:t>
                      </a:r>
                    </a:p>
                  </a:txBody>
                  <a:tcPr marL="9525" marR="108000" marT="952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786" y="4572008"/>
            <a:ext cx="78581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ctr"/>
            <a:r>
              <a:rPr lang="ru-RU" sz="1200" i="1" dirty="0" smtClean="0">
                <a:solidFill>
                  <a:srgbClr val="000000"/>
                </a:solidFill>
                <a:latin typeface="Arial"/>
              </a:rPr>
              <a:t>Лица в возрасте 16 лет и более,  не получающие никакой помощи от своих детей в возрасте  15 лет и более, проживающих отдельно, указавшие причины, почему дети не помогают (в процентах)</a:t>
            </a:r>
            <a:endParaRPr lang="ru-RU" sz="1200" i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5214950"/>
          <a:ext cx="4572032" cy="1246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3074"/>
                <a:gridCol w="1048958"/>
              </a:tblGrid>
              <a:tr h="278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у них нет такой материальной возможности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59,3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8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у них нет на это времени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2,2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8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помощи нет необходимости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38,4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8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мы не поддерживаем отношения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29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rot="5400000">
            <a:off x="3786182" y="514351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857356" y="285728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ОКАЗАНИЕ ПОМОЩИ ДЕТЬМИ</a:t>
            </a:r>
            <a:endParaRPr lang="ru-RU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ФИНАНСОВОЕ ПОЛОЖЕНИЕ ДОМОХОЗЯЙСТВ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285860"/>
          <a:ext cx="8286807" cy="4343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72164"/>
                <a:gridCol w="904881"/>
                <a:gridCol w="904881"/>
                <a:gridCol w="904881"/>
              </a:tblGrid>
              <a:tr h="357190">
                <a:tc rowSpan="2">
                  <a:txBody>
                    <a:bodyPr/>
                    <a:lstStyle/>
                    <a:p>
                      <a:pPr algn="l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</a:t>
                      </a:r>
                      <a:r>
                        <a:rPr lang="ru-RU" sz="110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домохо-зяйства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9525" marT="18000" marB="1800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9525" marT="18000" marB="1800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56358">
                <a:tc vMerge="1">
                  <a:txBody>
                    <a:bodyPr/>
                    <a:lstStyle/>
                    <a:p>
                      <a:pPr algn="l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9525" marT="18000" marB="1800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9525" marT="18000" marB="1800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33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Все домохозяйства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них, принимая во внимание доходы всех членов домохозяйства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имеющие  возможности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оплачивать жизненно необходимые (важнейшие) лекарственные препараты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справиться с непредвиденными  расходами по ремонту жилья (вставить стекла, отремонтировать сантехнику, ликвидировать протечки крыши </a:t>
                      </a: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100" u="none" strike="noStrike" smtClean="0">
                          <a:latin typeface="Arial" pitchFamily="34" charset="0"/>
                          <a:cs typeface="Arial" pitchFamily="34" charset="0"/>
                        </a:rPr>
                        <a:t>т.д.)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заменить пришедшие в негодность предметы мебели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менять членам семьи одежду на новую по мере износа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покупать каждому члену семьи две пары подходящей по сезону обуви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два раза в неделю употреблять в пищу блюда из мяса, птицы или рыбы (или равноценную вегетарианскую пищу)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покупать фрукты в любое время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приглашать гостей на семейное торжество (день рождения, </a:t>
                      </a:r>
                      <a:endParaRPr lang="ru-RU" sz="11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Новый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100" u="none" strike="noStrike" smtClean="0">
                          <a:latin typeface="Arial" pitchFamily="34" charset="0"/>
                          <a:cs typeface="Arial" pitchFamily="34" charset="0"/>
                        </a:rPr>
                        <a:t>пр.)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каждый год одну неделю отпуска проводить вне дома (включая проведенное время во втором жилье, у родственников, у друзей)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4000" marR="9525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80000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71435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500042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49000"/>
              <a:buFont typeface="Wingdings" pitchFamily="2" charset="2"/>
              <a:buChar char="ü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ИЗ ЧИСЛА ВСЕХ ДОМОХОЗЯЙСТВ УКАЗАЛИ, ЧТО МОГУТ «СВЕСТИ КОНЦЫ С КОНЦАМИ» ПРИ ПОКУПКЕ САМОГО НЕОБХОДИМОГО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714480" y="785794"/>
          <a:ext cx="7072362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0" y="264318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49000"/>
              <a:buFont typeface="Wingdings" pitchFamily="2" charset="2"/>
              <a:buChar char="ü"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ИЗ ЧИСЛА ДОМОХОЗЯЙСТВ, ОПЛАЧИВАЮЩИХ ЖИЛИЩНО-КОММУНАЛЬНЫЕ УСЛУГИ, УКАЗАЛИ, ЧТО В 2016 ГОДУ ИЗ-ЗА НЕДОСТАТКА ДЕНЕЖНЫХ СРЕДСТВ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Диаграмма 21"/>
          <p:cNvGraphicFramePr/>
          <p:nvPr/>
        </p:nvGraphicFramePr>
        <p:xfrm>
          <a:off x="1643042" y="2928934"/>
          <a:ext cx="7072362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0" y="4643446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49000"/>
              <a:buFont typeface="Wingdings" pitchFamily="2" charset="2"/>
              <a:buChar char="ü"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ИЗ ЧИСЛА  ДОМОХОЗЯЙСТВ, ИМЕЮЩИХ ДЕТЕЙ В ВОЗРАСТЕ ДО 15 ЛЕТ, УКАЗАЛИ, ЧТО В СЛУЧАЕ ЗАБОЛЕВАНИЯ РЕБЕНКА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1571604" y="4929198"/>
          <a:ext cx="7215238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42844" y="14285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785926"/>
          <a:ext cx="8358246" cy="4236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0309"/>
                <a:gridCol w="1090206"/>
                <a:gridCol w="1090206"/>
                <a:gridCol w="1017525"/>
              </a:tblGrid>
              <a:tr h="1750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Все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домохозяйства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городских населенных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сельских населенных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Домохозяйства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, имеющие детей в возрасте до 15 </a:t>
                      </a: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лет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8755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63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из них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57587" marR="8755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     указали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на наличие условий для полноценного развития детей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8755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подходящего места для игр, занятий или выполнения домашних заданий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93,8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76,7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63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книг, подходящих по возрасту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89,6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спортивных снарядов (турник, шведская стенка, тренажеры </a:t>
                      </a: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100" u="none" strike="noStrike" smtClean="0">
                          <a:latin typeface="Arial" pitchFamily="34" charset="0"/>
                          <a:cs typeface="Arial" pitchFamily="34" charset="0"/>
                        </a:rPr>
                        <a:t>т.п.)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29,3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28,9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30,2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снаряжения для активного отдыха вне дома (велосипед, ролики </a:t>
                      </a: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100" u="none" strike="noStrike" smtClean="0">
                          <a:latin typeface="Arial" pitchFamily="34" charset="0"/>
                          <a:cs typeface="Arial" pitchFamily="34" charset="0"/>
                        </a:rPr>
                        <a:t>т.д.)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73,5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83,1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возможности своевременно менять одежду и обувь по мере роста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94,5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95,1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93,2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76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возможности участвовать в школьных мероприятиях, которые являются платными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55,7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3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возможности посещать дополнительные занятия для развития своих способностей на платной основе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36,2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26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возможности уехать на каникулы из дома, по крайней мере, на 1 неделю в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46,1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59,8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20,0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39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возможности пригласить друзей на празднование своего дня рождения или по особым случаям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4000" marR="0" marT="8755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78,3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81,8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5" marR="144000" marT="8755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НАЛИЧИЕ УСЛОВИЙ ДЛЯ ПОЛНОЦЕННОГО РАЗВИТИЯ РЕБЕНКА В ДОМОХОЗЯЙСТВАХ, ИМЕЮЩИХ ДЕТЕЙ В ВОЗРАСТЕ ДО 15 ЛЕТ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 ТИПУ НАСЕЛЕННЫХ ПУНКТОВ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142984"/>
          <a:ext cx="8572560" cy="5175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8826"/>
                <a:gridCol w="1000132"/>
                <a:gridCol w="1214446"/>
                <a:gridCol w="1214446"/>
                <a:gridCol w="1643074"/>
                <a:gridCol w="1571636"/>
              </a:tblGrid>
              <a:tr h="28978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  в том </a:t>
                      </a:r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числе*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  в том </a:t>
                      </a:r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числе*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нравится жить в своем населенном пункте (районе проживания)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не нравится жить в своем населенном пункте (районе проживания)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указали на наличие проблем, связанных с условиями проживания в своем населенном пункте (районе проживания)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указали на отсутствие проблем, связанных с условиями проживания в своем населенном пункте (районе проживания)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72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97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Российская Федерация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90,2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8,0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80,1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>
                          <a:latin typeface="Arial" pitchFamily="34" charset="0"/>
                          <a:cs typeface="Arial" pitchFamily="34" charset="0"/>
                        </a:rPr>
                        <a:t>     19,7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2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Приволжский федеральный округ</a:t>
                      </a:r>
                      <a:endParaRPr lang="ru-RU" sz="105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92,7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6,9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83,6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u="none" strike="noStrike" dirty="0">
                          <a:latin typeface="Arial" pitchFamily="34" charset="0"/>
                          <a:cs typeface="Arial" pitchFamily="34" charset="0"/>
                        </a:rPr>
                        <a:t>     16,3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Башкортостан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91,4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6,9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85,0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15,0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Марий Эл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92,7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Мордовия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93,8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78,2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21,8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Татарстан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96,0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65,3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34,7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Удмуртская Республика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95,2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95,5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4,5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1" u="none" strike="noStrike" dirty="0">
                          <a:latin typeface="Arial" pitchFamily="34" charset="0"/>
                          <a:cs typeface="Arial" pitchFamily="34" charset="0"/>
                        </a:rPr>
                        <a:t>Чувашская Республика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1" u="none" strike="noStrike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96,7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3,3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71,2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28,8</a:t>
                      </a:r>
                      <a:endParaRPr lang="ru-RU" sz="1050" b="1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Пермский край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89,5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10,4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81,0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19,0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Кировская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87,8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92,5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7,2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Нижегородская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93,1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6,7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85,8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14,2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Оренбургская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93,2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6,8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81,5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18,5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Пензенская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76,7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23,3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Самарская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93,6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87,8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12,2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Саратовская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88,1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11,7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97,6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2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Ульяновская область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162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96,2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3,8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>
                          <a:latin typeface="Arial" pitchFamily="34" charset="0"/>
                          <a:cs typeface="Arial" pitchFamily="34" charset="0"/>
                        </a:rPr>
                        <a:t>     90,9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u="none" strike="noStrike" dirty="0">
                          <a:latin typeface="Arial" pitchFamily="34" charset="0"/>
                          <a:cs typeface="Arial" pitchFamily="34" charset="0"/>
                        </a:rPr>
                        <a:t>     9,1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62" marR="360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6429396"/>
            <a:ext cx="29819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000" i="1" dirty="0" smtClean="0">
                <a:latin typeface="Arial" pitchFamily="34" charset="0"/>
                <a:cs typeface="Arial" pitchFamily="34" charset="0"/>
              </a:rPr>
              <a:t>* Без лиц, которые </a:t>
            </a:r>
            <a:r>
              <a:rPr lang="ru-RU" sz="1000" i="1" smtClean="0">
                <a:latin typeface="Arial" pitchFamily="34" charset="0"/>
                <a:cs typeface="Arial" pitchFamily="34" charset="0"/>
              </a:rPr>
              <a:t>затруднились ответить.</a:t>
            </a:r>
            <a:endParaRPr lang="ru-RU" sz="10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МНЕНИЕ ОБ УСЛОВИЯХ ПРОЖИВАНИЯ В СВОЕМ НАСЕЛЕННОМ ПУНКТЕ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(РАЙОНЕ ПРОЖИВАНИЯ) ПО СУБЪЕКТАМ ПФО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47239942"/>
              </p:ext>
            </p:extLst>
          </p:nvPr>
        </p:nvGraphicFramePr>
        <p:xfrm>
          <a:off x="357158" y="1142984"/>
          <a:ext cx="8136904" cy="530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РЕСПОНДЕНТАМИ БЕЗОПАСНОСТИ ПРОЖИВАНИЯ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СВОЕМ НАСЕЛЕННОМ ПУНКТЕ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1200" baseline="30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200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429396"/>
            <a:ext cx="2705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baseline="30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200" i="1" baseline="30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Без затруднившихся ответить.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</a:rPr>
              <a:t>ОЦЕНКА ДОМОХОЗЯЙСТВАМИ СОСТОЯНИЯ ЗАНИМАЕМОГО ИМИ ЖИЛОГО ПОМЕЩЕНИЯ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 СУБЪЕКТАМ  ПФО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00034" y="1500174"/>
          <a:ext cx="835824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28992" y="1214422"/>
            <a:ext cx="2357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solidFill>
                  <a:srgbClr val="000000"/>
                </a:solidFill>
                <a:latin typeface="Arial"/>
              </a:rPr>
              <a:t>(в процентах) </a:t>
            </a:r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142985"/>
          <a:ext cx="8501122" cy="5086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5093"/>
                <a:gridCol w="871910"/>
                <a:gridCol w="944280"/>
                <a:gridCol w="834150"/>
                <a:gridCol w="834150"/>
                <a:gridCol w="834150"/>
                <a:gridCol w="985421"/>
                <a:gridCol w="871968"/>
              </a:tblGrid>
              <a:tr h="20617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пользую-щиеся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транс-портом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в том числе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3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пользуются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обществен-ным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транс-портом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пользуются 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только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обществен-ным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транс-портом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пользуются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обществен-ным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и иным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транс-портом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1050" dirty="0" err="1" smtClean="0">
                          <a:latin typeface="Arial" pitchFamily="34" charset="0"/>
                          <a:cs typeface="Arial" pitchFamily="34" charset="0"/>
                        </a:rPr>
                        <a:t>реднее</a:t>
                      </a: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число поездок за последний </a:t>
                      </a: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месяц 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endParaRPr lang="ru-RU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общая </a:t>
                      </a:r>
                      <a:r>
                        <a:rPr lang="ru-RU" sz="1050" dirty="0" err="1" smtClean="0">
                          <a:latin typeface="Arial" pitchFamily="34" charset="0"/>
                          <a:cs typeface="Arial" pitchFamily="34" charset="0"/>
                        </a:rPr>
                        <a:t>продолжи-тельность</a:t>
                      </a: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обычной </a:t>
                      </a: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поездки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в оба </a:t>
                      </a: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конца), минут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endParaRPr lang="ru-RU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Средняя </a:t>
                      </a:r>
                      <a:r>
                        <a:rPr lang="ru-RU" sz="1050" dirty="0" err="1">
                          <a:latin typeface="Arial" pitchFamily="34" charset="0"/>
                          <a:cs typeface="Arial" pitchFamily="34" charset="0"/>
                        </a:rPr>
                        <a:t>продолжи-тельность</a:t>
                      </a: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ожидания </a:t>
                      </a:r>
                      <a:r>
                        <a:rPr lang="ru-RU" sz="1050" dirty="0" err="1" smtClean="0">
                          <a:latin typeface="Arial" pitchFamily="34" charset="0"/>
                          <a:cs typeface="Arial" pitchFamily="34" charset="0"/>
                        </a:rPr>
                        <a:t>транспорта,минут</a:t>
                      </a:r>
                      <a:r>
                        <a:rPr lang="en-US" sz="10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800" dirty="0" smtClean="0">
                          <a:latin typeface="Arial" pitchFamily="34" charset="0"/>
                          <a:cs typeface="Arial" pitchFamily="34" charset="0"/>
                        </a:rPr>
                        <a:t>* </a:t>
                      </a:r>
                      <a:endParaRPr lang="ru-RU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5490" marR="4549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Российская Федерация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Arial" pitchFamily="34" charset="0"/>
                          <a:cs typeface="Arial" pitchFamily="34" charset="0"/>
                        </a:rPr>
                        <a:t>     59,8</a:t>
                      </a:r>
                      <a:endParaRPr lang="ru-RU" sz="105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Arial" pitchFamily="34" charset="0"/>
                          <a:cs typeface="Arial" pitchFamily="34" charset="0"/>
                        </a:rPr>
                        <a:t>     58,1</a:t>
                      </a:r>
                      <a:endParaRPr lang="ru-RU" sz="105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41,9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Arial" pitchFamily="34" charset="0"/>
                          <a:cs typeface="Arial" pitchFamily="34" charset="0"/>
                        </a:rPr>
                        <a:t>     18,77</a:t>
                      </a:r>
                      <a:endParaRPr lang="ru-RU" sz="105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Arial" pitchFamily="34" charset="0"/>
                          <a:cs typeface="Arial" pitchFamily="34" charset="0"/>
                        </a:rPr>
                        <a:t>     56,25</a:t>
                      </a:r>
                      <a:endParaRPr lang="ru-RU" sz="105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10,87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Приволжский федеральный округ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56,9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59,3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40,7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18,24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52,59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Arial" pitchFamily="34" charset="0"/>
                          <a:cs typeface="Arial" pitchFamily="34" charset="0"/>
                        </a:rPr>
                        <a:t>     10,71</a:t>
                      </a:r>
                      <a:endParaRPr lang="ru-RU" sz="105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Республика Башкортостан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46,9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62,3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37,7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21,15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49,30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11,74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Республика Марий Эл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64,8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64,2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35,8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18,94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55,71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9,39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Республика Мордовия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60,2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38,7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61,3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17,09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53,87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9,99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Республика Татарстан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51,3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54,8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45,2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23,66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48,22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9,78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Удмуртская Республика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63,5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45,7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54,3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16,73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57,45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11,59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Чувашская Республика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     68,3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     71,0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     29,0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     18,16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     45,67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Arial" pitchFamily="34" charset="0"/>
                          <a:cs typeface="Arial" pitchFamily="34" charset="0"/>
                        </a:rPr>
                        <a:t>     7,80</a:t>
                      </a:r>
                      <a:endParaRPr lang="ru-RU" sz="105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Пермский край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64,6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61,9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38,1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18,61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56,88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11,33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Кировская область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51,4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63,6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36,4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20,07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68,27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13,76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Нижегородская область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62,2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62,4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37,6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16,64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52,26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11,54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Оренбургская область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55,7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56,0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44,0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15,19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48,37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8,50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Пензенская область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58,0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61,8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38,2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16,53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49,32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13,93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Самарская область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49,9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49,1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50,9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16,39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55,61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11,51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Саратовская область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59,0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71,9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28,1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16,72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51,54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8,51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Ульяновская область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08000" marR="4549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68,0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59,8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 pitchFamily="34" charset="0"/>
                          <a:cs typeface="Arial" pitchFamily="34" charset="0"/>
                        </a:rPr>
                        <a:t>     40,2</a:t>
                      </a:r>
                      <a:endParaRPr lang="ru-RU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15,45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54,32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 pitchFamily="34" charset="0"/>
                          <a:cs typeface="Arial" pitchFamily="34" charset="0"/>
                        </a:rPr>
                        <a:t>     10,55</a:t>
                      </a:r>
                      <a:endParaRPr lang="ru-RU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10800" marB="108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357166"/>
            <a:ext cx="9144000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ПОЛЬЗОВАНИЕ ОБЩЕСТВЕННЫМ ТРАНСПОРТОМ по субъектам ПФО</a:t>
            </a:r>
            <a:endParaRPr lang="ru-RU" sz="16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14356"/>
            <a:ext cx="9144000" cy="28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i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(в процентах)</a:t>
            </a:r>
            <a:endParaRPr lang="ru-RU" sz="1200" i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6143644"/>
            <a:ext cx="514353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Из числа лиц в возрасте 15 лет и более, пользовавшихся общественным транспортом</a:t>
            </a:r>
            <a:endParaRPr lang="ru-RU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МНЕНИЕ ОБ УСЛОВИЯХ ПРОЖИВАНИЯ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СВОЕМ НАСЕЛЕННОМ ПУНКТЕ (РАЙОНЕ ПРОЖИВАНИЯ)</a:t>
            </a:r>
          </a:p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 МЕСТУ ПРОЖИВАНИЯ</a:t>
            </a:r>
          </a:p>
          <a:p>
            <a:pPr algn="ctr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</a:t>
            </a:r>
            <a:endParaRPr lang="ru-RU" sz="1200" i="1" baseline="30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714489"/>
          <a:ext cx="8358244" cy="4127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7586"/>
                <a:gridCol w="919138"/>
                <a:gridCol w="816304"/>
                <a:gridCol w="816304"/>
                <a:gridCol w="816304"/>
                <a:gridCol w="816304"/>
                <a:gridCol w="816304"/>
              </a:tblGrid>
              <a:tr h="199595">
                <a:tc row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442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4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-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36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4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  в том числе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нравится жить в своем населенном пункте (районе проживания)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36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94,0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96,7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не нравится жить в своем населенном пункте (районе проживания)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0" marR="36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4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4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более - всего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5164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4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  в том числе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2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указали на наличие проблем, связанных с условиями проживания в своем населенном пункте (районе проживания)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5164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75,0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2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указали на отсутствие проблем, связанных с условиями проживания в своем населенном пункте (районе проживания)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5164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47,8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08000" marT="3600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47239942"/>
              </p:ext>
            </p:extLst>
          </p:nvPr>
        </p:nvGraphicFramePr>
        <p:xfrm>
          <a:off x="357158" y="1285860"/>
          <a:ext cx="8136904" cy="530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ДОМОХОЗЯЙСТВАМИ КАЧЕСТВА ВОДЫ, ПОСТУПАЮЩЕЙ ИЗ НАИБОЛЕЕ ДОСТУПНОГО ИСТОЧНИКА ВОДООБЕСПЕЧЕНИЯ, ПО СУБЪЕКТАМ ПФО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 к общему числу домохозяйств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оценивших качество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воды, </a:t>
            </a:r>
            <a:endParaRPr lang="ru-RU" sz="12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поступающей из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наиболее доступного источника </a:t>
            </a:r>
            <a:r>
              <a:rPr lang="ru-RU" sz="1200" i="1" dirty="0" err="1" smtClean="0">
                <a:latin typeface="Arial" pitchFamily="34" charset="0"/>
                <a:cs typeface="Arial" pitchFamily="34" charset="0"/>
              </a:rPr>
              <a:t>водообеспечения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428736"/>
          <a:ext cx="8429683" cy="4500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7257"/>
                <a:gridCol w="784465"/>
                <a:gridCol w="784465"/>
                <a:gridCol w="690615"/>
                <a:gridCol w="871668"/>
                <a:gridCol w="784465"/>
                <a:gridCol w="784465"/>
                <a:gridCol w="784465"/>
                <a:gridCol w="777818"/>
              </a:tblGrid>
              <a:tr h="17422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Из числа лиц в возрасте 15 лет и более 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Из числа, курящих ежедневно, 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выкуривают </a:t>
                      </a: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в день: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не курят и не курили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курили, но бросили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курят          изредка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курят ежедневно       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до 5 сигарет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до 10 сигарет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до одной пачки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более одной пачки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6588" marT="658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Российская Федерация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61,8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9,1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6,0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23,1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15,8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32,3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44,3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>
                          <a:latin typeface="Arial" pitchFamily="34" charset="0"/>
                          <a:cs typeface="Arial" pitchFamily="34" charset="0"/>
                        </a:rPr>
                        <a:t>     7,6</a:t>
                      </a:r>
                      <a:endParaRPr lang="ru-RU" sz="1100" b="1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Приволжский федеральный округ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66,0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7,9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5,3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20,8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15,8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31,8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44,5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u="none" strike="noStrike" dirty="0">
                          <a:latin typeface="Arial" pitchFamily="34" charset="0"/>
                          <a:cs typeface="Arial" pitchFamily="34" charset="0"/>
                        </a:rPr>
                        <a:t>     7,8</a:t>
                      </a:r>
                      <a:endParaRPr lang="ru-RU" sz="11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Башкортостан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68,8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4,1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20,8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12,3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27,4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54,2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6,1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Марий Эл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68,1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6,9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17,4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11,2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43,7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37,4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Мордовия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66,2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23,4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14,9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23,0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30,6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31,5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Республика Татарстан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70,2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7,6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4,9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17,3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13,4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26,7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50,2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9,7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Удмуртская Республика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64,3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9,8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23,6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14,5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36,3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41,3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7,9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Чувашская Республика</a:t>
                      </a: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72,7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4,5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6,2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16,6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20,0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28,3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41,9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b="1" i="1" u="none" strike="noStrike" dirty="0">
                          <a:latin typeface="Arial" pitchFamily="34" charset="0"/>
                          <a:cs typeface="Arial" pitchFamily="34" charset="0"/>
                        </a:rPr>
                        <a:t>     9,8</a:t>
                      </a: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Пермский край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59,3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11,4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24,2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16,0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36,1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43,2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Кировская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66,5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7,3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2,0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24,2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31,6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49,3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10,8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Нижегородская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64,0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8,4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7,8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19,8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21,8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32,8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38,2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7,3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Оренбургская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66,0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5,9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4,6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23,5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22,4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31,6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38,0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8,1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Пензенская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66,7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4,9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5,6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22,9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10,5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30,2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54,6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4,7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Самарская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61,9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11,2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7,3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19,6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21,3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43,1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32,7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2,8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994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Саратовская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65,0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8,0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5,3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21,7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12,7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28,6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50,6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8,1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378">
                <a:tc>
                  <a:txBody>
                    <a:bodyPr/>
                    <a:lstStyle/>
                    <a:p>
                      <a:pPr algn="l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Ульяновская область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6588" marT="18000" marB="18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69,3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5,5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5,2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20,0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>
                          <a:latin typeface="Arial" pitchFamily="34" charset="0"/>
                          <a:cs typeface="Arial" pitchFamily="34" charset="0"/>
                        </a:rPr>
                        <a:t>     16,4</a:t>
                      </a:r>
                      <a:endParaRPr lang="ru-RU" sz="11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25,9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48,0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u="none" strike="noStrike" dirty="0">
                          <a:latin typeface="Arial" pitchFamily="34" charset="0"/>
                          <a:cs typeface="Arial" pitchFamily="34" charset="0"/>
                        </a:rPr>
                        <a:t>     9,8</a:t>
                      </a:r>
                      <a:endParaRPr lang="ru-RU" sz="11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8" marR="108000" marT="25200" marB="252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РАСПРОСТРАНЕННОСТЬ ТАБАКОКУРЕНИЯ СРЕДИ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РЕСПОНДЕНТОВ В ВОЗРАСТЕ 15 ЛЕТ И БОЛЕЕ ПО СУБЪЕКТАМ ПФО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РАСПРОСТРАНЕННОСТЬ УПОТРЕБЛЕНИЯ АЛКОГОЛЬНЫХ НАПИТКОВ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СРЕДИ РЕСПОНДЕНТОВ ПО СУБЪЕКТАМ ПФО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9144000" cy="271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40"/>
              </a:lnSpc>
            </a:pP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142984"/>
          <a:ext cx="8501122" cy="5250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1736"/>
                <a:gridCol w="1013899"/>
                <a:gridCol w="1013899"/>
                <a:gridCol w="935907"/>
                <a:gridCol w="935907"/>
                <a:gridCol w="900612"/>
                <a:gridCol w="1049162"/>
              </a:tblGrid>
              <a:tr h="22645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57309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Лица в возрасте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15 лет и более,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употребляют </a:t>
                      </a: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алкогольные напитки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57309" marT="3600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1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57309"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309" marR="57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по максимальной частоте употребления всех видов алкогольных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напитков*</a:t>
                      </a:r>
                      <a:endParaRPr lang="ru-RU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6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 pitchFamily="34" charset="0"/>
                          <a:cs typeface="Arial" pitchFamily="34" charset="0"/>
                        </a:rPr>
                        <a:t> только по праздникам</a:t>
                      </a:r>
                      <a:endParaRPr lang="ru-RU" sz="11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1-2 раза в месяц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1 раз в неделю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несколько раз в неделю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 pitchFamily="34" charset="0"/>
                          <a:cs typeface="Arial" pitchFamily="34" charset="0"/>
                        </a:rPr>
                        <a:t>практически каждый день</a:t>
                      </a:r>
                      <a:endParaRPr lang="ru-RU" sz="11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3600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6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Российская Федерация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60,6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53,6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25,5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 pitchFamily="34" charset="0"/>
                          <a:cs typeface="Arial" pitchFamily="34" charset="0"/>
                        </a:rPr>
                        <a:t>     14,8</a:t>
                      </a:r>
                      <a:endParaRPr lang="ru-RU" sz="1200" b="1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 pitchFamily="34" charset="0"/>
                          <a:cs typeface="Arial" pitchFamily="34" charset="0"/>
                        </a:rPr>
                        <a:t>     5,0</a:t>
                      </a:r>
                      <a:endParaRPr lang="ru-RU" sz="1200" b="1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" pitchFamily="34" charset="0"/>
                          <a:cs typeface="Arial" pitchFamily="34" charset="0"/>
                        </a:rPr>
                        <a:t>     1,2</a:t>
                      </a:r>
                      <a:endParaRPr lang="ru-RU" sz="1200" b="1" i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7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Приволжский федеральный округ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60,9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57,8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23,7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13,2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4,4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  <a:endParaRPr lang="ru-RU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Республика Башкортостан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52,8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60,5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22,6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12,0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4,0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0,9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Республика Марий Эл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53,8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61,6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23,2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9,4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4,7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1,2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Республика Мордовия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69,3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35,4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32,2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19,0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12,5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Республика Татарстан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56,0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64,4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18,9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12,1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3,7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0,9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Удмуртская Республика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76,3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56,4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26,5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11,9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3,7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1,5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Чувашская Республика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     61,7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     57,6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     20,9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     14,6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     6,1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cs typeface="Arial" pitchFamily="34" charset="0"/>
                        </a:rPr>
                        <a:t>     0,9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   для</a:t>
                      </a:r>
                      <a:r>
                        <a:rPr lang="ru-RU" sz="1200" b="1" i="1" baseline="0" dirty="0" smtClean="0">
                          <a:latin typeface="Arial" pitchFamily="34" charset="0"/>
                          <a:cs typeface="Arial" pitchFamily="34" charset="0"/>
                        </a:rPr>
                        <a:t> справки</a:t>
                      </a: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200" b="1" i="1" smtClean="0">
                          <a:latin typeface="Arial" pitchFamily="34" charset="0"/>
                          <a:cs typeface="Arial" pitchFamily="34" charset="0"/>
                        </a:rPr>
                        <a:t>2014 г.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61,8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60,5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20,9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10,1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6,6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Arial" pitchFamily="34" charset="0"/>
                          <a:cs typeface="Arial" pitchFamily="34" charset="0"/>
                        </a:rPr>
                        <a:t>1,8</a:t>
                      </a:r>
                      <a:endParaRPr lang="ru-RU" sz="12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Пермский край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69,3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56,3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28,6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11,2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2,6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1,3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Кировская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67,9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53,7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27,7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14,1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3,5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Нижегородская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59,8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55,6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22,4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14,3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6,3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1,4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Оренбургская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61,3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62,8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22,8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11,4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Пензенская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56,4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51,6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23,3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19,4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4,7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1,1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Самарская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64,8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56,9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24,8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14,4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3,2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Саратовская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57,4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62,8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20,0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cs typeface="Arial" pitchFamily="34" charset="0"/>
                        </a:rPr>
                        <a:t>     12,4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4,1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0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Ульяновская область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2000" marR="57309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59,1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55,0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25,4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12,2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6,4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309" marR="180000" marT="0" marB="36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6357958"/>
            <a:ext cx="61436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водки, коньяка, настоек и др. крепких напитков, вина, шампанского, пива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071546"/>
          <a:ext cx="8715436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ОЦЕНКА ЛИЦАМИ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mtClean="0">
                <a:latin typeface="Arial" pitchFamily="34" charset="0"/>
                <a:cs typeface="Arial" pitchFamily="34" charset="0"/>
              </a:rPr>
              <a:t>В ВОЗРАСТЕ 15 ЛЕТ И БОЛЕЕ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ОСНОВНЫХ ПРОБЛЕМ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ПРИ ПРОЖИВАНИИ В СВОЕМ НАСЕЛЕННОМ ПУНКТЕ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285860"/>
          <a:ext cx="8358244" cy="5108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24"/>
                <a:gridCol w="847700"/>
                <a:gridCol w="816304"/>
                <a:gridCol w="816304"/>
                <a:gridCol w="816304"/>
                <a:gridCol w="816304"/>
                <a:gridCol w="816304"/>
              </a:tblGrid>
              <a:tr h="285752">
                <a:tc row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4339">
                <a:tc vMerge="1"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164" marR="5164" marT="5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Все респон-денты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том числе проживают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64" marR="5164" marT="5164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городских населенных пунктах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в сельских населенных пунктах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0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Лица в возрасте 15 лет и </a:t>
                      </a:r>
                      <a:r>
                        <a:rPr lang="ru-RU" sz="10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более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в том числе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2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6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пользуются транспортом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80,7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94,9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не пользуются транспортом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96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12,7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5,1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1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Из числа лиц в возрасте 15 лет и более, пользующихся транспортом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u="none" strike="noStrike" dirty="0">
                          <a:latin typeface="Arial" pitchFamily="34" charset="0"/>
                          <a:cs typeface="Arial" pitchFamily="34" charset="0"/>
                        </a:rPr>
                        <a:t>     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по видам транспорта, которым пользуются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общественный городской (пригородный) транспорт - муниципальный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50,8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51,9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63,4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32,9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общественный городской (пригородный) транспорт - коммерческий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65,5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24,9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33,3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пригородный поезд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автомобиль, мотоцикл (в качестве водителя)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автомобиль, мотоцикл (в качестве пассажира)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18,6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36,4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18,1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38,9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такси </a:t>
                      </a:r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вкл. </a:t>
                      </a:r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частный извоз)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автомобиль, предоставляемый работодателем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1,4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мопед, велосипед </a:t>
                      </a:r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000" u="none" strike="noStrike" smtClean="0">
                          <a:latin typeface="Arial" pitchFamily="34" charset="0"/>
                          <a:cs typeface="Arial" pitchFamily="34" charset="0"/>
                        </a:rPr>
                        <a:t>др.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4,9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2,0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гужевой, водный транспорт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другой вид транспорта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57175" marR="9525" marT="9525" marB="144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latin typeface="Arial" pitchFamily="34" charset="0"/>
                          <a:cs typeface="Arial" pitchFamily="34" charset="0"/>
                        </a:rPr>
                        <a:t>     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108000" marT="9525" marB="144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ИСПОЛЬЗУЕМЫЕ РЕСПОНДЕНТАМИ ВИДЫ ТРАНСПОРТА</a:t>
            </a: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 МЕСТУ ПРОЖИВАНИЯ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(в процентах)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143504" y="857232"/>
          <a:ext cx="354806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85720" y="928670"/>
          <a:ext cx="52149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6215082"/>
          <a:ext cx="8858312" cy="370840"/>
        </p:xfrm>
        <a:graphic>
          <a:graphicData uri="http://schemas.openxmlformats.org/drawingml/2006/table">
            <a:tbl>
              <a:tblPr firstRow="1" bandRow="1"/>
              <a:tblGrid>
                <a:gridCol w="4429156"/>
                <a:gridCol w="4429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ЖЕНЩИНЫ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МУЖЧИНЫ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1429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ВИДЫ ТРАНСПОРТА, ИСПОЛЬЗУЕМЫЕ РЕСПОНДЕНТАМИ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42918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 к числу лиц в возрасте 15 лет и более соответствующей группы, пользующихся транспортом)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ВИДЫ ТРАНСПОРТА, ИСПОЛЬЗУЕМЫЕ РЕСПОНДЕНТАМИ </a:t>
            </a:r>
          </a:p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РАЗЛИЧНЫХ ВОЗРАСТНЫХ ГРУПП в </a:t>
            </a:r>
            <a:r>
              <a:rPr lang="ru-RU" sz="1600" b="1" smtClean="0">
                <a:latin typeface="Arial" pitchFamily="34" charset="0"/>
                <a:cs typeface="Arial" pitchFamily="34" charset="0"/>
              </a:rPr>
              <a:t>2016 г.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57232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(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в процентах к числу лиц в возрасте 15 лет и более соответствующей группы, пользующихся транспортом) 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14422"/>
            <a:ext cx="914400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ПОЛЬЗУЮТСЯ ОБЩЕСТВЕННЫМ ТРАНСПОРТОМ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857628"/>
            <a:ext cx="9144000" cy="2769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ПОЛЬЗУЮТСЯ ЧАСТНЫМ АВТОМОБИЛЬНЫМ  ТРАНСПОРТОМ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500174"/>
          <a:ext cx="8643998" cy="231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282" y="4143380"/>
          <a:ext cx="864399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9401</TotalTime>
  <Words>7498</Words>
  <Application>Microsoft Office PowerPoint</Application>
  <PresentationFormat>Экран (4:3)</PresentationFormat>
  <Paragraphs>2446</Paragraphs>
  <Slides>52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Слайд 1</vt:lpstr>
      <vt:lpstr>Слайд 2</vt:lpstr>
      <vt:lpstr>ЦЕЛИ КОМПЛЕКСНОГО НАБЛЮДЕНИЯ  УСЛОВИЙ ЖИЗНИ НАСЕЛЕНИЯ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   (в процентах)  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p21_petrovaen</dc:creator>
  <cp:lastModifiedBy>P21_IvanovaMA</cp:lastModifiedBy>
  <cp:revision>977</cp:revision>
  <dcterms:created xsi:type="dcterms:W3CDTF">2015-10-26T13:13:36Z</dcterms:created>
  <dcterms:modified xsi:type="dcterms:W3CDTF">2018-04-27T11:40:44Z</dcterms:modified>
</cp:coreProperties>
</file>